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44" r:id="rId2"/>
    <p:sldId id="327" r:id="rId3"/>
    <p:sldId id="336" r:id="rId4"/>
    <p:sldId id="346" r:id="rId5"/>
    <p:sldId id="351" r:id="rId6"/>
    <p:sldId id="352" r:id="rId7"/>
    <p:sldId id="355" r:id="rId8"/>
    <p:sldId id="349" r:id="rId9"/>
    <p:sldId id="354" r:id="rId10"/>
    <p:sldId id="331" r:id="rId11"/>
  </p:sldIdLst>
  <p:sldSz cx="12192000" cy="6858000"/>
  <p:notesSz cx="6735763" cy="9866313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3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C2DB"/>
    <a:srgbClr val="FAA71A"/>
    <a:srgbClr val="003764"/>
    <a:srgbClr val="8497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6374" autoAdjust="0"/>
  </p:normalViewPr>
  <p:slideViewPr>
    <p:cSldViewPr snapToGrid="0" showGuides="1">
      <p:cViewPr varScale="1">
        <p:scale>
          <a:sx n="114" d="100"/>
          <a:sy n="114" d="100"/>
        </p:scale>
        <p:origin x="318" y="42"/>
      </p:cViewPr>
      <p:guideLst>
        <p:guide orient="horz" pos="346"/>
        <p:guide pos="3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D9C6F-85A1-42F3-8C3F-29D569F47C4D}" type="datetimeFigureOut">
              <a:rPr lang="en-US" smtClean="0"/>
              <a:t>2/14/2023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42BA03-FE5D-4E56-91CF-C329FC6A2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26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E97AB-61D2-43E7-8EA5-BD2A5A2874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C6E55D-B9CB-4162-AE7E-FB1BAFD3BF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76C659-6080-421A-ACAA-DE3FD6F0D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597C-D31D-44C5-BB6E-7BED64167F62}" type="datetimeFigureOut">
              <a:rPr lang="hr-HR" smtClean="0"/>
              <a:t>14.02.2023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A1594-AB4F-4008-8A37-BA5EEE7A5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6F081-1D8E-4FFA-8BC5-6D2CE1161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5206-8EEB-44A3-8134-ACF33BC7DB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5779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444AE-5F43-46B6-B07D-1B91DD5E8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B62166-B8C4-4DAF-A265-D03F4F8B5A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0A40CF-7568-492B-829F-1D749E5E6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597C-D31D-44C5-BB6E-7BED64167F62}" type="datetimeFigureOut">
              <a:rPr lang="hr-HR" smtClean="0"/>
              <a:t>14.02.2023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1A6EB-B88A-454F-AB3E-1AAC68885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EF24CC-16A1-42B2-9EE8-9FB2414D6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5206-8EEB-44A3-8134-ACF33BC7DB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1379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076B7B-ACCC-4FA8-A009-A59E9C2ED7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69651A-C4D4-4D9B-B9B2-A15458D84F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A84311-C90A-4E3A-B05D-855C895FC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597C-D31D-44C5-BB6E-7BED64167F62}" type="datetimeFigureOut">
              <a:rPr lang="hr-HR" smtClean="0"/>
              <a:t>14.02.2023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D1FA3E-7645-4C08-B3C9-1EC07F076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3772AB-9C29-41B5-B8A4-99FFAF3A4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5206-8EEB-44A3-8134-ACF33BC7DB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152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83E34F-1B37-4CBF-824D-427AFB8A3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5B5707-37F7-4BA9-B42B-E4E5E56867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67A993-0E37-4DF3-B924-88916EC61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597C-D31D-44C5-BB6E-7BED64167F62}" type="datetimeFigureOut">
              <a:rPr lang="hr-HR" smtClean="0"/>
              <a:t>14.02.2023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310766-E7BB-40B3-9D23-D78121178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1C2DE1-12F7-4C38-A86D-826CCF16D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5206-8EEB-44A3-8134-ACF33BC7DB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9634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78FB3-38F2-49FF-80A2-64C6B8743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86C079-A3B7-46C6-9643-300D90E583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650649-B2A1-4EF8-86AF-0C1E010FC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597C-D31D-44C5-BB6E-7BED64167F62}" type="datetimeFigureOut">
              <a:rPr lang="hr-HR" smtClean="0"/>
              <a:t>14.02.2023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29BD19-3C63-434B-84E5-EFCE1861C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F7699-402F-4C70-ABB2-9E273E634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5206-8EEB-44A3-8134-ACF33BC7DB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9375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3533D-1EEB-48BE-AC1F-D77D5827C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C6139E-7302-4586-B6BD-8089B99E5A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7106FA-5460-4DD4-BB26-7C49641D56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C51528-822E-4117-8A05-E5AD97B46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597C-D31D-44C5-BB6E-7BED64167F62}" type="datetimeFigureOut">
              <a:rPr lang="hr-HR" smtClean="0"/>
              <a:t>14.02.2023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E914F3-13EA-4D08-9EAE-8096D4070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01E4E9-2DE5-4916-982B-361FB6E5D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5206-8EEB-44A3-8134-ACF33BC7DB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181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6F7B4-34B8-4F5A-BD9B-AE97C21AF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41F115-3BEC-42C2-B1B2-D704D7E4C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1D69E3-CB51-42B9-8AE8-78F5A13B95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58DF7-0648-4334-BB3D-8AF0EF5031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3B5A83-C5B9-4DCB-B788-332EAF07F4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87B9F6-ADE7-4F58-806A-10A855A35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597C-D31D-44C5-BB6E-7BED64167F62}" type="datetimeFigureOut">
              <a:rPr lang="hr-HR" smtClean="0"/>
              <a:t>14.02.2023</a:t>
            </a:fld>
            <a:endParaRPr lang="hr-H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A7BEBF-E3B3-44F1-9118-B284C51F2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260A53-20D1-466F-9F63-75EE9EB37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5206-8EEB-44A3-8134-ACF33BC7DB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5624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B88440-D4D5-422E-9BE1-BB671B55C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A394BC-918D-4A57-8C16-CFCD0CCAC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597C-D31D-44C5-BB6E-7BED64167F62}" type="datetimeFigureOut">
              <a:rPr lang="hr-HR" smtClean="0"/>
              <a:t>14.02.2023</a:t>
            </a:fld>
            <a:endParaRPr lang="hr-H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0E63CB-62AE-424D-98E1-9C10F29FC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483F76-DE5B-464B-9B5E-0C1D5C349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5206-8EEB-44A3-8134-ACF33BC7DB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760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E15681-6933-4934-A9BF-19ABA05C8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597C-D31D-44C5-BB6E-7BED64167F62}" type="datetimeFigureOut">
              <a:rPr lang="hr-HR" smtClean="0"/>
              <a:t>14.02.2023</a:t>
            </a:fld>
            <a:endParaRPr lang="hr-H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CF0E12-5D05-4A7F-9DA7-4C95322FD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779E4B-455E-4D22-8C33-F00513EBC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5206-8EEB-44A3-8134-ACF33BC7DB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5958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B0543-7935-4F18-967C-50C79C013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70660C-F15E-4A8A-9548-93CC60E48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759C93-8459-4EBD-8793-F7C58E8C1A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0827D7-6844-4FD0-BB0C-A2222B595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597C-D31D-44C5-BB6E-7BED64167F62}" type="datetimeFigureOut">
              <a:rPr lang="hr-HR" smtClean="0"/>
              <a:t>14.02.2023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35CB05-5B2B-4879-A19D-659771EB3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88DE59-5A73-4065-BADB-1AB600D79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5206-8EEB-44A3-8134-ACF33BC7DB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4543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15DBC-FAFD-4CE4-8CD6-9F19F01EA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B2DD42-F892-45E8-92A8-39C8B11192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9B9841-0B5F-461A-967E-9D2B5AB44F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A957D4-79EE-4A0A-A635-1997B599F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1597C-D31D-44C5-BB6E-7BED64167F62}" type="datetimeFigureOut">
              <a:rPr lang="hr-HR" smtClean="0"/>
              <a:t>14.02.2023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1B208C-22F5-4CEC-A0DD-EAAA57EAB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9113FA-FFE2-413F-B348-6544F6ACB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D5206-8EEB-44A3-8134-ACF33BC7DB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1275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2B81B5-DC45-4802-847B-A9670BE4C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A635E2-05D3-4C4E-9352-63993F4936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FF2626-E762-4D52-B8D5-FA907B2E9B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1597C-D31D-44C5-BB6E-7BED64167F62}" type="datetimeFigureOut">
              <a:rPr lang="hr-HR" smtClean="0"/>
              <a:t>14.02.2023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9ED688-36AA-46D8-9D74-2D9573142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B77718-B424-48A1-8B30-950581FA99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D5206-8EEB-44A3-8134-ACF33BC7DB8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44429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jpg"/><Relationship Id="rId7" Type="http://schemas.openxmlformats.org/officeDocument/2006/relationships/image" Target="../media/image9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3.svg"/><Relationship Id="rId5" Type="http://schemas.openxmlformats.org/officeDocument/2006/relationships/image" Target="../media/image5.svg"/><Relationship Id="rId10" Type="http://schemas.openxmlformats.org/officeDocument/2006/relationships/image" Target="../media/image2.png"/><Relationship Id="rId4" Type="http://schemas.openxmlformats.org/officeDocument/2006/relationships/image" Target="../media/image4.png"/><Relationship Id="rId9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png"/><Relationship Id="rId18" Type="http://schemas.openxmlformats.org/officeDocument/2006/relationships/image" Target="../media/image27.svg"/><Relationship Id="rId26" Type="http://schemas.openxmlformats.org/officeDocument/2006/relationships/image" Target="../media/image2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17" Type="http://schemas.openxmlformats.org/officeDocument/2006/relationships/image" Target="../media/image26.png"/><Relationship Id="rId25" Type="http://schemas.openxmlformats.org/officeDocument/2006/relationships/image" Target="../media/image11.jpg"/><Relationship Id="rId2" Type="http://schemas.openxmlformats.org/officeDocument/2006/relationships/image" Target="../media/image6.png"/><Relationship Id="rId16" Type="http://schemas.openxmlformats.org/officeDocument/2006/relationships/image" Target="../media/image25.svg"/><Relationship Id="rId20" Type="http://schemas.openxmlformats.org/officeDocument/2006/relationships/image" Target="../media/image29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24" Type="http://schemas.openxmlformats.org/officeDocument/2006/relationships/image" Target="../media/image33.sv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23" Type="http://schemas.openxmlformats.org/officeDocument/2006/relationships/image" Target="../media/image32.png"/><Relationship Id="rId10" Type="http://schemas.openxmlformats.org/officeDocument/2006/relationships/image" Target="../media/image19.svg"/><Relationship Id="rId19" Type="http://schemas.openxmlformats.org/officeDocument/2006/relationships/image" Target="../media/image28.png"/><Relationship Id="rId4" Type="http://schemas.openxmlformats.org/officeDocument/2006/relationships/image" Target="../media/image13.svg"/><Relationship Id="rId9" Type="http://schemas.openxmlformats.org/officeDocument/2006/relationships/image" Target="../media/image18.png"/><Relationship Id="rId14" Type="http://schemas.openxmlformats.org/officeDocument/2006/relationships/image" Target="../media/image23.svg"/><Relationship Id="rId22" Type="http://schemas.openxmlformats.org/officeDocument/2006/relationships/image" Target="../media/image31.svg"/><Relationship Id="rId27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5.sv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3.svg"/><Relationship Id="rId5" Type="http://schemas.openxmlformats.org/officeDocument/2006/relationships/image" Target="../media/image4.png"/><Relationship Id="rId10" Type="http://schemas.openxmlformats.org/officeDocument/2006/relationships/image" Target="../media/image2.png"/><Relationship Id="rId4" Type="http://schemas.openxmlformats.org/officeDocument/2006/relationships/image" Target="../media/image36.jpg"/><Relationship Id="rId9" Type="http://schemas.openxmlformats.org/officeDocument/2006/relationships/image" Target="../media/image3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38.svg"/><Relationship Id="rId7" Type="http://schemas.openxmlformats.org/officeDocument/2006/relationships/image" Target="../media/image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39.JP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13" Type="http://schemas.openxmlformats.org/officeDocument/2006/relationships/image" Target="../media/image46.jpg"/><Relationship Id="rId3" Type="http://schemas.openxmlformats.org/officeDocument/2006/relationships/image" Target="../media/image2.png"/><Relationship Id="rId7" Type="http://schemas.openxmlformats.org/officeDocument/2006/relationships/image" Target="../media/image40.jpg"/><Relationship Id="rId12" Type="http://schemas.openxmlformats.org/officeDocument/2006/relationships/image" Target="../media/image4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11" Type="http://schemas.openxmlformats.org/officeDocument/2006/relationships/image" Target="../media/image44.jpg"/><Relationship Id="rId5" Type="http://schemas.openxmlformats.org/officeDocument/2006/relationships/image" Target="../media/image8.png"/><Relationship Id="rId15" Type="http://schemas.openxmlformats.org/officeDocument/2006/relationships/hyperlink" Target="https://pixabay.com/photos/eu-flag-europe-european-union-2891828/" TargetMode="External"/><Relationship Id="rId10" Type="http://schemas.openxmlformats.org/officeDocument/2006/relationships/image" Target="../media/image43.jpg"/><Relationship Id="rId4" Type="http://schemas.openxmlformats.org/officeDocument/2006/relationships/image" Target="../media/image3.svg"/><Relationship Id="rId9" Type="http://schemas.openxmlformats.org/officeDocument/2006/relationships/image" Target="../media/image42.jpg"/><Relationship Id="rId14" Type="http://schemas.openxmlformats.org/officeDocument/2006/relationships/image" Target="../media/image4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51.jpg"/><Relationship Id="rId3" Type="http://schemas.openxmlformats.org/officeDocument/2006/relationships/image" Target="../media/image4.png"/><Relationship Id="rId7" Type="http://schemas.openxmlformats.org/officeDocument/2006/relationships/image" Target="../media/image9.svg"/><Relationship Id="rId12" Type="http://schemas.openxmlformats.org/officeDocument/2006/relationships/image" Target="../media/image50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49.jp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svg"/><Relationship Id="rId9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hyperlink" Target="https://www.flickr.com/photos/cb-aviation-photography/48113289046/in/pool-croatiaairlines" TargetMode="External"/><Relationship Id="rId7" Type="http://schemas.openxmlformats.org/officeDocument/2006/relationships/image" Target="../media/image8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openxmlformats.org/officeDocument/2006/relationships/image" Target="../media/image5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6C7B56-7010-BBDB-BB85-0BB702575F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D95CCEF5-439D-D92D-4C16-C568D63E94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018536" y="0"/>
            <a:ext cx="4154928" cy="2769952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4BD02C05-D615-4695-824C-321C2CD95C64}"/>
              </a:ext>
            </a:extLst>
          </p:cNvPr>
          <p:cNvGrpSpPr/>
          <p:nvPr/>
        </p:nvGrpSpPr>
        <p:grpSpPr>
          <a:xfrm>
            <a:off x="10319458" y="6575027"/>
            <a:ext cx="2135625" cy="365955"/>
            <a:chOff x="8806679" y="6575027"/>
            <a:chExt cx="2135625" cy="365955"/>
          </a:xfrm>
          <a:effectLst/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01DA03C-5F37-4B07-B27A-08DA65D8ED16}"/>
                </a:ext>
              </a:extLst>
            </p:cNvPr>
            <p:cNvGrpSpPr/>
            <p:nvPr/>
          </p:nvGrpSpPr>
          <p:grpSpPr>
            <a:xfrm>
              <a:off x="8917859" y="6575028"/>
              <a:ext cx="2024445" cy="365954"/>
              <a:chOff x="4152119" y="6479072"/>
              <a:chExt cx="2024445" cy="365954"/>
            </a:xfrm>
            <a:effectLst>
              <a:outerShdw blurRad="63500" dir="10800000" algn="ctr" rotWithShape="0">
                <a:schemeClr val="tx1">
                  <a:alpha val="98000"/>
                </a:schemeClr>
              </a:outerShdw>
            </a:effectLst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6E064F7-8A24-42F8-92EA-87E212020C0C}"/>
                  </a:ext>
                </a:extLst>
              </p:cNvPr>
              <p:cNvSpPr txBox="1"/>
              <p:nvPr/>
            </p:nvSpPr>
            <p:spPr>
              <a:xfrm>
                <a:off x="4152119" y="6479072"/>
                <a:ext cx="2024445" cy="215444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hr-HR" sz="800" dirty="0">
                    <a:solidFill>
                      <a:schemeClr val="bg1"/>
                    </a:solidFill>
                  </a:rPr>
                  <a:t>Rovinj (photo </a:t>
                </a:r>
                <a:r>
                  <a:rPr lang="hr-HR" sz="800" dirty="0" err="1">
                    <a:solidFill>
                      <a:schemeClr val="bg1"/>
                    </a:solidFill>
                  </a:rPr>
                  <a:t>by</a:t>
                </a:r>
                <a:r>
                  <a:rPr lang="hr-HR" sz="800" dirty="0">
                    <a:solidFill>
                      <a:schemeClr val="bg1"/>
                    </a:solidFill>
                  </a:rPr>
                  <a:t> Ivo Biočina / CNTB)</a:t>
                </a:r>
                <a:endParaRPr lang="hr-HR" sz="8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734066C-F4B8-4C4A-86DC-D872394E3B57}"/>
                  </a:ext>
                </a:extLst>
              </p:cNvPr>
              <p:cNvSpPr/>
              <p:nvPr/>
            </p:nvSpPr>
            <p:spPr>
              <a:xfrm>
                <a:off x="5754727" y="6556997"/>
                <a:ext cx="316129" cy="2880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/>
              </a:p>
            </p:txBody>
          </p:sp>
        </p:grp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62410F1C-C09B-4DBC-BFA3-41A239E85A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806679" y="6575027"/>
              <a:ext cx="111180" cy="173440"/>
            </a:xfrm>
            <a:prstGeom prst="rect">
              <a:avLst/>
            </a:prstGeom>
          </p:spPr>
        </p:pic>
      </p:grpSp>
      <p:sp>
        <p:nvSpPr>
          <p:cNvPr id="15" name="CuadroTexto 15">
            <a:extLst>
              <a:ext uri="{FF2B5EF4-FFF2-40B4-BE49-F238E27FC236}">
                <a16:creationId xmlns:a16="http://schemas.microsoft.com/office/drawing/2014/main" id="{1FE1CE51-CA45-410B-60CE-71F7873640D7}"/>
              </a:ext>
            </a:extLst>
          </p:cNvPr>
          <p:cNvSpPr txBox="1"/>
          <p:nvPr/>
        </p:nvSpPr>
        <p:spPr>
          <a:xfrm>
            <a:off x="3243124" y="4935449"/>
            <a:ext cx="5705752" cy="1723549"/>
          </a:xfrm>
          <a:prstGeom prst="rect">
            <a:avLst/>
          </a:prstGeom>
          <a:noFill/>
          <a:effectLst>
            <a:outerShdw blurRad="1524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b="1" dirty="0">
                <a:solidFill>
                  <a:prstClr val="white"/>
                </a:solidFill>
                <a:latin typeface="Calibri" panose="020F0502020204030204" pitchFamily="34" charset="0"/>
                <a:cs typeface="Calibri Light"/>
              </a:rPr>
              <a:t>Croatian National Tourist Board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 Light"/>
              </a:rPr>
              <a:t>Kristjan Staničić, M. Sc.</a:t>
            </a:r>
            <a:endParaRPr kumimoji="0" lang="hr-H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 Ligh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 Light"/>
              </a:rPr>
              <a:t>General Director</a:t>
            </a:r>
            <a:endParaRPr lang="en-US" sz="2000" b="1" dirty="0">
              <a:solidFill>
                <a:prstClr val="white"/>
              </a:solidFill>
              <a:latin typeface="Calibri" panose="020F0502020204030204" pitchFamily="34" charset="0"/>
              <a:cs typeface="Calibri Ligh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prstClr val="white"/>
              </a:solidFill>
              <a:latin typeface="Calibri" panose="020F0502020204030204" pitchFamily="34" charset="0"/>
              <a:cs typeface="Calibri Light"/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München, February 16th 2023.</a:t>
            </a:r>
          </a:p>
        </p:txBody>
      </p:sp>
      <p:sp>
        <p:nvSpPr>
          <p:cNvPr id="4" name="CuadroTexto 15">
            <a:extLst>
              <a:ext uri="{FF2B5EF4-FFF2-40B4-BE49-F238E27FC236}">
                <a16:creationId xmlns:a16="http://schemas.microsoft.com/office/drawing/2014/main" id="{754B0776-C2AE-0CC6-6932-B7AA29493B5C}"/>
              </a:ext>
            </a:extLst>
          </p:cNvPr>
          <p:cNvSpPr txBox="1"/>
          <p:nvPr/>
        </p:nvSpPr>
        <p:spPr>
          <a:xfrm>
            <a:off x="3243124" y="4935449"/>
            <a:ext cx="5705752" cy="1723549"/>
          </a:xfrm>
          <a:prstGeom prst="rect">
            <a:avLst/>
          </a:prstGeom>
          <a:noFill/>
          <a:effectLst>
            <a:outerShdw blurRad="152400" sx="129000" sy="129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b="1" dirty="0">
                <a:solidFill>
                  <a:prstClr val="white"/>
                </a:solidFill>
                <a:latin typeface="Calibri" panose="020F0502020204030204" pitchFamily="34" charset="0"/>
                <a:cs typeface="Calibri Light"/>
              </a:rPr>
              <a:t>Croatian National Tourist Board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 Light"/>
              </a:rPr>
              <a:t>Kristjan Staničić, M. Sc.</a:t>
            </a:r>
            <a:endParaRPr kumimoji="0" lang="hr-H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 Ligh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 Light"/>
              </a:rPr>
              <a:t>General Director</a:t>
            </a:r>
            <a:endParaRPr lang="en-US" sz="2000" b="1" dirty="0">
              <a:solidFill>
                <a:prstClr val="white"/>
              </a:solidFill>
              <a:latin typeface="Calibri" panose="020F0502020204030204" pitchFamily="34" charset="0"/>
              <a:cs typeface="Calibri Ligh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prstClr val="white"/>
              </a:solidFill>
              <a:latin typeface="Calibri" panose="020F0502020204030204" pitchFamily="34" charset="0"/>
              <a:cs typeface="Calibri Light"/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München, February 16th 2023.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50D76C-762B-906E-637E-8853A7D968B3}"/>
              </a:ext>
            </a:extLst>
          </p:cNvPr>
          <p:cNvSpPr txBox="1"/>
          <p:nvPr/>
        </p:nvSpPr>
        <p:spPr>
          <a:xfrm>
            <a:off x="1542837" y="2492953"/>
            <a:ext cx="91063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b="1" dirty="0">
                <a:solidFill>
                  <a:schemeClr val="bg1"/>
                </a:solidFill>
              </a:rPr>
              <a:t>Croatia, closer than ever!</a:t>
            </a:r>
          </a:p>
        </p:txBody>
      </p:sp>
    </p:spTree>
    <p:extLst>
      <p:ext uri="{BB962C8B-B14F-4D97-AF65-F5344CB8AC3E}">
        <p14:creationId xmlns:p14="http://schemas.microsoft.com/office/powerpoint/2010/main" val="410637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19EED74-7E4D-457C-81AA-9C11892E3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AB48A752-7271-3028-50DA-2185E2976047}"/>
              </a:ext>
            </a:extLst>
          </p:cNvPr>
          <p:cNvGrpSpPr/>
          <p:nvPr/>
        </p:nvGrpSpPr>
        <p:grpSpPr>
          <a:xfrm>
            <a:off x="10662119" y="6568745"/>
            <a:ext cx="1896170" cy="372237"/>
            <a:chOff x="9056310" y="6568745"/>
            <a:chExt cx="1896170" cy="372237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06DD029-AEA6-4950-85C7-7156BB425589}"/>
                </a:ext>
              </a:extLst>
            </p:cNvPr>
            <p:cNvGrpSpPr/>
            <p:nvPr/>
          </p:nvGrpSpPr>
          <p:grpSpPr>
            <a:xfrm>
              <a:off x="9137713" y="6575028"/>
              <a:ext cx="1814767" cy="365954"/>
              <a:chOff x="4770323" y="6479072"/>
              <a:chExt cx="1814767" cy="365954"/>
            </a:xfrm>
            <a:effectLst>
              <a:outerShdw blurRad="63500" dir="10800000" algn="ctr" rotWithShape="0">
                <a:schemeClr val="tx1">
                  <a:alpha val="98000"/>
                </a:schemeClr>
              </a:outerShdw>
            </a:effectLst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138EED3-9F86-49FB-B6F8-011D252BABC2}"/>
                  </a:ext>
                </a:extLst>
              </p:cNvPr>
              <p:cNvSpPr txBox="1"/>
              <p:nvPr/>
            </p:nvSpPr>
            <p:spPr>
              <a:xfrm>
                <a:off x="4770323" y="6479072"/>
                <a:ext cx="181476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r-HR" sz="900" dirty="0">
                    <a:solidFill>
                      <a:schemeClr val="bg1"/>
                    </a:solidFill>
                  </a:rPr>
                  <a:t>Lubenice (Photo: CNTB)</a:t>
                </a:r>
                <a:endParaRPr lang="hr-HR" sz="9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23D7675D-039A-462A-B514-55755B0F2053}"/>
                  </a:ext>
                </a:extLst>
              </p:cNvPr>
              <p:cNvSpPr/>
              <p:nvPr/>
            </p:nvSpPr>
            <p:spPr>
              <a:xfrm>
                <a:off x="5754727" y="6556997"/>
                <a:ext cx="316129" cy="2880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/>
              </a:p>
            </p:txBody>
          </p:sp>
        </p:grp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8588C5B1-B91D-4A19-A675-AF0C97A518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056310" y="6568745"/>
              <a:ext cx="119063" cy="185738"/>
            </a:xfrm>
            <a:prstGeom prst="rect">
              <a:avLst/>
            </a:prstGeom>
          </p:spPr>
        </p:pic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35D1EFAA-851A-3EF5-514E-ECB7C2C8B5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018536" y="0"/>
            <a:ext cx="4154928" cy="2769952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8FE5CBBD-9B5C-A4E6-2B57-E63B49D14712}"/>
              </a:ext>
            </a:extLst>
          </p:cNvPr>
          <p:cNvSpPr txBox="1"/>
          <p:nvPr/>
        </p:nvSpPr>
        <p:spPr>
          <a:xfrm>
            <a:off x="3243124" y="5863674"/>
            <a:ext cx="5705752" cy="553998"/>
          </a:xfrm>
          <a:prstGeom prst="rect">
            <a:avLst/>
          </a:prstGeom>
          <a:noFill/>
          <a:effectLst>
            <a:outerShdw blurRad="1524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</a:rPr>
              <a:t>Thank you for your attention!</a:t>
            </a:r>
          </a:p>
        </p:txBody>
      </p:sp>
    </p:spTree>
    <p:extLst>
      <p:ext uri="{BB962C8B-B14F-4D97-AF65-F5344CB8AC3E}">
        <p14:creationId xmlns:p14="http://schemas.microsoft.com/office/powerpoint/2010/main" val="411630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DA1D2D3-73B8-145B-8B43-F935242FF45E}"/>
              </a:ext>
            </a:extLst>
          </p:cNvPr>
          <p:cNvGrpSpPr/>
          <p:nvPr/>
        </p:nvGrpSpPr>
        <p:grpSpPr>
          <a:xfrm>
            <a:off x="0" y="-1612"/>
            <a:ext cx="12204000" cy="911550"/>
            <a:chOff x="0" y="0"/>
            <a:chExt cx="12204000" cy="91155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3AE2446-B180-8DF1-1E71-FDADF601427A}"/>
                </a:ext>
              </a:extLst>
            </p:cNvPr>
            <p:cNvSpPr/>
            <p:nvPr/>
          </p:nvSpPr>
          <p:spPr>
            <a:xfrm>
              <a:off x="0" y="0"/>
              <a:ext cx="12192000" cy="850575"/>
            </a:xfrm>
            <a:prstGeom prst="rect">
              <a:avLst/>
            </a:prstGeom>
            <a:solidFill>
              <a:srgbClr val="0037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r-H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A71BD2B-3B20-D2E2-825A-D0E75AAE9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98720"/>
              <a:ext cx="12204000" cy="112830"/>
            </a:xfrm>
            <a:prstGeom prst="rect">
              <a:avLst/>
            </a:prstGeom>
          </p:spPr>
        </p:pic>
      </p:grpSp>
      <p:pic>
        <p:nvPicPr>
          <p:cNvPr id="75" name="Picture 74">
            <a:extLst>
              <a:ext uri="{FF2B5EF4-FFF2-40B4-BE49-F238E27FC236}">
                <a16:creationId xmlns:a16="http://schemas.microsoft.com/office/drawing/2014/main" id="{DDA7BA39-A067-45E5-95F4-FBC8C6C302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" y="4599092"/>
            <a:ext cx="12191986" cy="2271710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CAD31259-FE3F-4214-9C98-5E81A25DA7BB}"/>
              </a:ext>
            </a:extLst>
          </p:cNvPr>
          <p:cNvGrpSpPr/>
          <p:nvPr/>
        </p:nvGrpSpPr>
        <p:grpSpPr>
          <a:xfrm>
            <a:off x="135444" y="6575028"/>
            <a:ext cx="3125114" cy="365954"/>
            <a:chOff x="135444" y="6575028"/>
            <a:chExt cx="3125114" cy="365954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B717B9B-3CD7-4039-8CFA-17B454B08909}"/>
                </a:ext>
              </a:extLst>
            </p:cNvPr>
            <p:cNvGrpSpPr/>
            <p:nvPr/>
          </p:nvGrpSpPr>
          <p:grpSpPr>
            <a:xfrm>
              <a:off x="211269" y="6575028"/>
              <a:ext cx="3049289" cy="365954"/>
              <a:chOff x="4770323" y="6479072"/>
              <a:chExt cx="2655937" cy="365954"/>
            </a:xfrm>
            <a:effectLst>
              <a:outerShdw blurRad="63500" dir="10800000" algn="ctr" rotWithShape="0">
                <a:schemeClr val="tx1">
                  <a:alpha val="98000"/>
                </a:schemeClr>
              </a:outerShdw>
            </a:effectLst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15C29B6-D89F-4232-A92D-DB8D4BBCDCE9}"/>
                  </a:ext>
                </a:extLst>
              </p:cNvPr>
              <p:cNvSpPr txBox="1"/>
              <p:nvPr/>
            </p:nvSpPr>
            <p:spPr>
              <a:xfrm>
                <a:off x="4770323" y="6479072"/>
                <a:ext cx="265593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r-HR" sz="900" dirty="0" err="1">
                    <a:solidFill>
                      <a:schemeClr val="bg1"/>
                    </a:solidFill>
                  </a:rPr>
                  <a:t>Amphitheatre</a:t>
                </a:r>
                <a:r>
                  <a:rPr lang="hr-HR" sz="900" dirty="0">
                    <a:solidFill>
                      <a:schemeClr val="bg1"/>
                    </a:solidFill>
                  </a:rPr>
                  <a:t>, Pula</a:t>
                </a:r>
                <a:endParaRPr lang="hr-HR" sz="900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B3A742-B704-462D-8204-DD595CFA6D7A}"/>
                  </a:ext>
                </a:extLst>
              </p:cNvPr>
              <p:cNvSpPr/>
              <p:nvPr/>
            </p:nvSpPr>
            <p:spPr>
              <a:xfrm>
                <a:off x="5754727" y="6556997"/>
                <a:ext cx="316129" cy="2880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/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3624745D-8217-4DEE-8670-5A1D2797EB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5444" y="6575028"/>
              <a:ext cx="119063" cy="185738"/>
            </a:xfrm>
            <a:prstGeom prst="rect">
              <a:avLst/>
            </a:prstGeom>
            <a:effectLst>
              <a:outerShdw blurRad="127000" dir="10800000" sx="50000" sy="50000" algn="ctr" rotWithShape="0">
                <a:schemeClr val="tx1"/>
              </a:outerShdw>
            </a:effectLst>
          </p:spPr>
        </p:pic>
      </p:grpSp>
      <p:pic>
        <p:nvPicPr>
          <p:cNvPr id="25" name="Graphic 24">
            <a:extLst>
              <a:ext uri="{FF2B5EF4-FFF2-40B4-BE49-F238E27FC236}">
                <a16:creationId xmlns:a16="http://schemas.microsoft.com/office/drawing/2014/main" id="{FA117A56-9DF9-4696-BAF1-3A6E9CE098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494800" y="6339600"/>
            <a:ext cx="576263" cy="352425"/>
          </a:xfrm>
          <a:prstGeom prst="rect">
            <a:avLst/>
          </a:prstGeom>
          <a:effectLst/>
        </p:spPr>
      </p:pic>
      <p:sp>
        <p:nvSpPr>
          <p:cNvPr id="26" name="CuadroTexto 7">
            <a:extLst>
              <a:ext uri="{FF2B5EF4-FFF2-40B4-BE49-F238E27FC236}">
                <a16:creationId xmlns:a16="http://schemas.microsoft.com/office/drawing/2014/main" id="{34813ABB-2F33-4323-952C-F82C081D45A3}"/>
              </a:ext>
            </a:extLst>
          </p:cNvPr>
          <p:cNvSpPr txBox="1"/>
          <p:nvPr/>
        </p:nvSpPr>
        <p:spPr>
          <a:xfrm>
            <a:off x="11517888" y="6374646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1100" b="1" dirty="0">
                <a:solidFill>
                  <a:srgbClr val="003764"/>
                </a:solidFill>
                <a:latin typeface="Calibri"/>
                <a:cs typeface="Calibri"/>
              </a:rPr>
              <a:t>1</a:t>
            </a:r>
            <a:endParaRPr lang="es-ES" sz="1100" b="1" dirty="0">
              <a:solidFill>
                <a:srgbClr val="003764"/>
              </a:solidFill>
              <a:latin typeface="Calibri"/>
              <a:cs typeface="Calibri"/>
            </a:endParaRPr>
          </a:p>
        </p:txBody>
      </p:sp>
      <p:sp>
        <p:nvSpPr>
          <p:cNvPr id="15" name="CuadroTexto 3">
            <a:extLst>
              <a:ext uri="{FF2B5EF4-FFF2-40B4-BE49-F238E27FC236}">
                <a16:creationId xmlns:a16="http://schemas.microsoft.com/office/drawing/2014/main" id="{D1603079-CD73-4DD7-AB38-AA978E48E421}"/>
              </a:ext>
            </a:extLst>
          </p:cNvPr>
          <p:cNvSpPr txBox="1"/>
          <p:nvPr/>
        </p:nvSpPr>
        <p:spPr>
          <a:xfrm>
            <a:off x="9232224" y="4238226"/>
            <a:ext cx="1174523" cy="212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70000"/>
              </a:lnSpc>
            </a:pPr>
            <a:r>
              <a:rPr lang="hr-HR" sz="1050" i="1" dirty="0">
                <a:solidFill>
                  <a:srgbClr val="003764"/>
                </a:solidFill>
                <a:cs typeface="Calibri"/>
              </a:rPr>
              <a:t>S</a:t>
            </a:r>
            <a:r>
              <a:rPr lang="en-US" sz="1050" i="1" dirty="0" err="1">
                <a:solidFill>
                  <a:srgbClr val="003764"/>
                </a:solidFill>
                <a:cs typeface="Calibri"/>
              </a:rPr>
              <a:t>ource</a:t>
            </a:r>
            <a:r>
              <a:rPr lang="en-US" sz="1050" i="1" dirty="0">
                <a:solidFill>
                  <a:srgbClr val="003764"/>
                </a:solidFill>
                <a:cs typeface="Calibri"/>
              </a:rPr>
              <a:t>: eVisitor</a:t>
            </a:r>
          </a:p>
        </p:txBody>
      </p:sp>
      <p:sp>
        <p:nvSpPr>
          <p:cNvPr id="5" name="CuadroTexto 3">
            <a:extLst>
              <a:ext uri="{FF2B5EF4-FFF2-40B4-BE49-F238E27FC236}">
                <a16:creationId xmlns:a16="http://schemas.microsoft.com/office/drawing/2014/main" id="{F717368D-7086-4114-9547-46FC953F6D81}"/>
              </a:ext>
            </a:extLst>
          </p:cNvPr>
          <p:cNvSpPr txBox="1"/>
          <p:nvPr/>
        </p:nvSpPr>
        <p:spPr>
          <a:xfrm>
            <a:off x="442349" y="249656"/>
            <a:ext cx="9823616" cy="436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70000"/>
              </a:lnSpc>
            </a:pPr>
            <a:r>
              <a:rPr lang="en-US" sz="3000" b="1" dirty="0">
                <a:solidFill>
                  <a:schemeClr val="bg1"/>
                </a:solidFill>
                <a:cs typeface="Calibri"/>
              </a:rPr>
              <a:t>The success of Croatian tourism in 2022:</a:t>
            </a:r>
          </a:p>
        </p:txBody>
      </p:sp>
      <p:pic>
        <p:nvPicPr>
          <p:cNvPr id="116" name="Picture 115">
            <a:extLst>
              <a:ext uri="{FF2B5EF4-FFF2-40B4-BE49-F238E27FC236}">
                <a16:creationId xmlns:a16="http://schemas.microsoft.com/office/drawing/2014/main" id="{DA9F5CA3-298C-4E88-89B3-9610B83D82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0184" y="2724638"/>
            <a:ext cx="232464" cy="126035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22E09340-C5E3-46F6-B504-1899E79B5F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2747" y="2724638"/>
            <a:ext cx="232464" cy="126035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DAED07ED-B557-4044-8C28-93BB14C0352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568566">
            <a:off x="2446642" y="3540261"/>
            <a:ext cx="232464" cy="126035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53A48F9B-53B9-48C1-AC99-C8FEF34BAB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71333">
            <a:off x="2458869" y="1790787"/>
            <a:ext cx="232464" cy="126035"/>
          </a:xfrm>
          <a:prstGeom prst="rect">
            <a:avLst/>
          </a:prstGeom>
        </p:spPr>
      </p:pic>
      <p:pic>
        <p:nvPicPr>
          <p:cNvPr id="29" name="Image 1">
            <a:extLst>
              <a:ext uri="{FF2B5EF4-FFF2-40B4-BE49-F238E27FC236}">
                <a16:creationId xmlns:a16="http://schemas.microsoft.com/office/drawing/2014/main" id="{A53EB678-20BF-9395-83DC-F6B52E49BC99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302841" y="4165367"/>
            <a:ext cx="1471849" cy="34024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93EFED0-AF91-EDD2-A97F-BE6BE8EC18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380056">
            <a:off x="9526034" y="2724638"/>
            <a:ext cx="232464" cy="126035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1601E433-50A0-BBD0-BF5F-C52679A119C8}"/>
              </a:ext>
            </a:extLst>
          </p:cNvPr>
          <p:cNvGrpSpPr/>
          <p:nvPr/>
        </p:nvGrpSpPr>
        <p:grpSpPr>
          <a:xfrm>
            <a:off x="5190933" y="1822455"/>
            <a:ext cx="1930400" cy="1930400"/>
            <a:chOff x="5190933" y="1833715"/>
            <a:chExt cx="1930400" cy="19304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ADDF845-7567-FDE9-1335-5CA5DF898E50}"/>
                </a:ext>
              </a:extLst>
            </p:cNvPr>
            <p:cNvSpPr/>
            <p:nvPr/>
          </p:nvSpPr>
          <p:spPr>
            <a:xfrm>
              <a:off x="5190933" y="1833715"/>
              <a:ext cx="1930400" cy="1930400"/>
            </a:xfrm>
            <a:prstGeom prst="rect">
              <a:avLst/>
            </a:prstGeom>
            <a:solidFill>
              <a:srgbClr val="FAA7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24A615E-985F-636C-9D6E-55E04BC39382}"/>
                </a:ext>
              </a:extLst>
            </p:cNvPr>
            <p:cNvSpPr txBox="1"/>
            <p:nvPr/>
          </p:nvSpPr>
          <p:spPr>
            <a:xfrm>
              <a:off x="5377200" y="2371247"/>
              <a:ext cx="155786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en-US" sz="1600" b="1" dirty="0">
                  <a:solidFill>
                    <a:schemeClr val="bg1"/>
                  </a:solidFill>
                </a:rPr>
                <a:t>96% </a:t>
              </a:r>
              <a:r>
                <a:rPr lang="en-GB" sz="1600" b="1" dirty="0">
                  <a:solidFill>
                    <a:schemeClr val="bg1"/>
                  </a:solidFill>
                </a:rPr>
                <a:t>overnights</a:t>
              </a:r>
              <a:r>
                <a:rPr lang="en-US" sz="1600" b="1" dirty="0">
                  <a:solidFill>
                    <a:schemeClr val="bg1"/>
                  </a:solidFill>
                </a:rPr>
                <a:t> </a:t>
              </a:r>
              <a:r>
                <a:rPr lang="en-US" sz="1600" dirty="0">
                  <a:solidFill>
                    <a:schemeClr val="bg1"/>
                  </a:solidFill>
                </a:rPr>
                <a:t>compared to</a:t>
              </a:r>
              <a:r>
                <a:rPr lang="en-US" sz="1600" b="1" dirty="0">
                  <a:solidFill>
                    <a:schemeClr val="bg1"/>
                  </a:solidFill>
                </a:rPr>
                <a:t> </a:t>
              </a:r>
              <a:r>
                <a:rPr lang="en-US" sz="1600" kern="1200" dirty="0">
                  <a:solidFill>
                    <a:schemeClr val="bg1"/>
                  </a:solidFill>
                </a:rPr>
                <a:t>2019.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97336FC-F982-55A2-A460-9DBE47BB6648}"/>
              </a:ext>
            </a:extLst>
          </p:cNvPr>
          <p:cNvGrpSpPr/>
          <p:nvPr/>
        </p:nvGrpSpPr>
        <p:grpSpPr>
          <a:xfrm>
            <a:off x="9850560" y="1822455"/>
            <a:ext cx="1930400" cy="1930400"/>
            <a:chOff x="9850560" y="1811196"/>
            <a:chExt cx="1930400" cy="193040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0260CFD-90AF-5351-74BD-4A697DE3FD2F}"/>
                </a:ext>
              </a:extLst>
            </p:cNvPr>
            <p:cNvSpPr/>
            <p:nvPr/>
          </p:nvSpPr>
          <p:spPr>
            <a:xfrm>
              <a:off x="9850560" y="1811196"/>
              <a:ext cx="1930400" cy="1930400"/>
            </a:xfrm>
            <a:prstGeom prst="rect">
              <a:avLst/>
            </a:prstGeom>
            <a:solidFill>
              <a:srgbClr val="0037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63A1BDE-9DD4-9ACF-7D29-D82FE4BE5B0A}"/>
                </a:ext>
              </a:extLst>
            </p:cNvPr>
            <p:cNvSpPr txBox="1"/>
            <p:nvPr/>
          </p:nvSpPr>
          <p:spPr>
            <a:xfrm>
              <a:off x="10118687" y="2233088"/>
              <a:ext cx="1394147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en-US" sz="1600" b="1" dirty="0">
                  <a:solidFill>
                    <a:schemeClr val="bg1"/>
                  </a:solidFill>
                </a:rPr>
                <a:t>23</a:t>
              </a:r>
              <a:r>
                <a:rPr lang="en-US" sz="1600" b="1" kern="1200" dirty="0">
                  <a:solidFill>
                    <a:schemeClr val="bg1"/>
                  </a:solidFill>
                </a:rPr>
                <a:t>% growth in income </a:t>
              </a:r>
              <a:r>
                <a:rPr lang="en-US" sz="1600" kern="1200" dirty="0">
                  <a:solidFill>
                    <a:schemeClr val="bg1"/>
                  </a:solidFill>
                </a:rPr>
                <a:t>compared to 2019.</a:t>
              </a:r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EADF36E7-7D94-00BB-D264-FC2069A0258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9790859" y="-173029"/>
            <a:ext cx="2651311" cy="1767541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773D6580-D1BC-38CD-31B1-2072F912AF82}"/>
              </a:ext>
            </a:extLst>
          </p:cNvPr>
          <p:cNvGrpSpPr/>
          <p:nvPr/>
        </p:nvGrpSpPr>
        <p:grpSpPr>
          <a:xfrm>
            <a:off x="353822" y="2842729"/>
            <a:ext cx="1883185" cy="1561634"/>
            <a:chOff x="353822" y="2906798"/>
            <a:chExt cx="1883185" cy="1561634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DD620D6-C831-F955-21A7-BB466722CA68}"/>
                </a:ext>
              </a:extLst>
            </p:cNvPr>
            <p:cNvSpPr/>
            <p:nvPr/>
          </p:nvSpPr>
          <p:spPr>
            <a:xfrm>
              <a:off x="353822" y="2906798"/>
              <a:ext cx="1883185" cy="1561634"/>
            </a:xfrm>
            <a:prstGeom prst="rect">
              <a:avLst/>
            </a:prstGeom>
            <a:solidFill>
              <a:srgbClr val="FAA7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993128D-8109-3C77-50C6-424AEC85B83B}"/>
                </a:ext>
              </a:extLst>
            </p:cNvPr>
            <p:cNvSpPr txBox="1"/>
            <p:nvPr/>
          </p:nvSpPr>
          <p:spPr>
            <a:xfrm>
              <a:off x="501423" y="3141134"/>
              <a:ext cx="1587982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en-US" sz="1600" b="1" dirty="0">
                  <a:solidFill>
                    <a:schemeClr val="bg1"/>
                  </a:solidFill>
                </a:rPr>
                <a:t>104</a:t>
              </a:r>
              <a:r>
                <a:rPr lang="hr-HR" sz="1600" b="1" dirty="0">
                  <a:solidFill>
                    <a:schemeClr val="bg1"/>
                  </a:solidFill>
                </a:rPr>
                <a:t>.8</a:t>
              </a:r>
              <a:r>
                <a:rPr lang="en-US" sz="1600" b="1" dirty="0">
                  <a:solidFill>
                    <a:schemeClr val="bg1"/>
                  </a:solidFill>
                </a:rPr>
                <a:t> million overnight</a:t>
              </a:r>
              <a:r>
                <a:rPr lang="hr-HR" sz="1600" b="1" dirty="0">
                  <a:solidFill>
                    <a:schemeClr val="bg1"/>
                  </a:solidFill>
                </a:rPr>
                <a:t>s </a:t>
              </a:r>
              <a:r>
                <a:rPr lang="en-US" sz="1600" dirty="0">
                  <a:solidFill>
                    <a:schemeClr val="bg1"/>
                  </a:solidFill>
                </a:rPr>
                <a:t>(+25% compared to 2021.)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88CAA96-F79F-73C3-EEF0-5A3EDC3D23C3}"/>
              </a:ext>
            </a:extLst>
          </p:cNvPr>
          <p:cNvGrpSpPr/>
          <p:nvPr/>
        </p:nvGrpSpPr>
        <p:grpSpPr>
          <a:xfrm>
            <a:off x="7495131" y="1822455"/>
            <a:ext cx="1930400" cy="1930400"/>
            <a:chOff x="7495131" y="1819100"/>
            <a:chExt cx="1930400" cy="193040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4D5555D-4414-5386-F09A-6B21D8B89795}"/>
                </a:ext>
              </a:extLst>
            </p:cNvPr>
            <p:cNvSpPr/>
            <p:nvPr/>
          </p:nvSpPr>
          <p:spPr>
            <a:xfrm>
              <a:off x="7495131" y="1819100"/>
              <a:ext cx="1930400" cy="1930400"/>
            </a:xfrm>
            <a:prstGeom prst="rect">
              <a:avLst/>
            </a:prstGeom>
            <a:solidFill>
              <a:srgbClr val="0037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5F6C94A-1013-0A66-9085-54D5FEECDAB3}"/>
                </a:ext>
              </a:extLst>
            </p:cNvPr>
            <p:cNvSpPr txBox="1"/>
            <p:nvPr/>
          </p:nvSpPr>
          <p:spPr>
            <a:xfrm>
              <a:off x="7630659" y="2122581"/>
              <a:ext cx="1659345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en-US" sz="1600" b="1" dirty="0">
                  <a:solidFill>
                    <a:schemeClr val="bg1"/>
                  </a:solidFill>
                </a:rPr>
                <a:t>11</a:t>
              </a:r>
              <a:r>
                <a:rPr lang="hr-HR" sz="1600" b="1" dirty="0">
                  <a:solidFill>
                    <a:schemeClr val="bg1"/>
                  </a:solidFill>
                </a:rPr>
                <a:t>.</a:t>
              </a:r>
              <a:r>
                <a:rPr lang="en-US" sz="1600" b="1" dirty="0">
                  <a:solidFill>
                    <a:schemeClr val="bg1"/>
                  </a:solidFill>
                </a:rPr>
                <a:t>6 billion euros in revenue</a:t>
              </a:r>
              <a:r>
                <a:rPr lang="en-US" sz="1600" b="1" kern="1200" dirty="0">
                  <a:solidFill>
                    <a:schemeClr val="bg1"/>
                  </a:solidFill>
                </a:rPr>
                <a:t>, </a:t>
              </a:r>
              <a:r>
                <a:rPr lang="en-US" sz="1600" kern="1200" dirty="0">
                  <a:solidFill>
                    <a:schemeClr val="bg1"/>
                  </a:solidFill>
                </a:rPr>
                <a:t>in the first nine months of 2022.</a:t>
              </a:r>
            </a:p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en-US" sz="1600" dirty="0">
                  <a:solidFill>
                    <a:schemeClr val="bg1"/>
                  </a:solidFill>
                </a:rPr>
                <a:t>(HNB)</a:t>
              </a:r>
              <a:endParaRPr lang="en-US" sz="16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D74803C-205E-565A-3E9B-A8B46592AFB3}"/>
              </a:ext>
            </a:extLst>
          </p:cNvPr>
          <p:cNvGrpSpPr/>
          <p:nvPr/>
        </p:nvGrpSpPr>
        <p:grpSpPr>
          <a:xfrm>
            <a:off x="2837441" y="1822455"/>
            <a:ext cx="1930400" cy="1930400"/>
            <a:chOff x="2837441" y="1833715"/>
            <a:chExt cx="1930400" cy="19304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0F835F6-6FA5-3FB8-A4BA-B058688BA5F4}"/>
                </a:ext>
              </a:extLst>
            </p:cNvPr>
            <p:cNvSpPr/>
            <p:nvPr/>
          </p:nvSpPr>
          <p:spPr>
            <a:xfrm>
              <a:off x="2837441" y="1833715"/>
              <a:ext cx="1930400" cy="1930400"/>
            </a:xfrm>
            <a:prstGeom prst="rect">
              <a:avLst/>
            </a:prstGeom>
            <a:solidFill>
              <a:srgbClr val="FAA7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F6D437F-4A27-1531-77C4-565F22898921}"/>
                </a:ext>
              </a:extLst>
            </p:cNvPr>
            <p:cNvSpPr txBox="1"/>
            <p:nvPr/>
          </p:nvSpPr>
          <p:spPr>
            <a:xfrm>
              <a:off x="3023708" y="2371247"/>
              <a:ext cx="155786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en-US" sz="1600" b="1" dirty="0">
                  <a:solidFill>
                    <a:schemeClr val="bg1"/>
                  </a:solidFill>
                </a:rPr>
                <a:t>91% arrivals </a:t>
              </a:r>
              <a:r>
                <a:rPr lang="en-US" sz="1600" dirty="0">
                  <a:solidFill>
                    <a:schemeClr val="bg1"/>
                  </a:solidFill>
                </a:rPr>
                <a:t>compared to </a:t>
              </a:r>
              <a:r>
                <a:rPr lang="en-US" sz="1600" kern="1200" dirty="0">
                  <a:solidFill>
                    <a:schemeClr val="bg1"/>
                  </a:solidFill>
                </a:rPr>
                <a:t>2019.</a:t>
              </a: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92D2F431-0CAF-7071-28E3-B006E3AE2C30}"/>
              </a:ext>
            </a:extLst>
          </p:cNvPr>
          <p:cNvSpPr/>
          <p:nvPr/>
        </p:nvSpPr>
        <p:spPr>
          <a:xfrm>
            <a:off x="376266" y="1049063"/>
            <a:ext cx="1883185" cy="1561634"/>
          </a:xfrm>
          <a:prstGeom prst="rect">
            <a:avLst/>
          </a:prstGeom>
          <a:solidFill>
            <a:srgbClr val="FAA7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20A2F7-ED1A-184E-ACA6-547F701C3370}"/>
              </a:ext>
            </a:extLst>
          </p:cNvPr>
          <p:cNvSpPr txBox="1"/>
          <p:nvPr/>
        </p:nvSpPr>
        <p:spPr>
          <a:xfrm>
            <a:off x="557977" y="1282474"/>
            <a:ext cx="151976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844550">
              <a:spcBef>
                <a:spcPct val="0"/>
              </a:spcBef>
              <a:buNone/>
            </a:pPr>
            <a:r>
              <a:rPr lang="en-US" sz="1600" b="1" dirty="0">
                <a:solidFill>
                  <a:schemeClr val="bg1"/>
                </a:solidFill>
              </a:rPr>
              <a:t>18</a:t>
            </a:r>
            <a:r>
              <a:rPr lang="hr-HR" sz="1600" b="1" dirty="0">
                <a:solidFill>
                  <a:schemeClr val="bg1"/>
                </a:solidFill>
              </a:rPr>
              <a:t>.</a:t>
            </a:r>
            <a:r>
              <a:rPr lang="en-US" sz="1600" b="1" dirty="0">
                <a:solidFill>
                  <a:schemeClr val="bg1"/>
                </a:solidFill>
              </a:rPr>
              <a:t>9 million arrivals </a:t>
            </a:r>
            <a:r>
              <a:rPr lang="en-US" sz="1600" dirty="0">
                <a:solidFill>
                  <a:schemeClr val="bg1"/>
                </a:solidFill>
              </a:rPr>
              <a:t>(+37% compared to 2021.)</a:t>
            </a:r>
          </a:p>
        </p:txBody>
      </p:sp>
    </p:spTree>
    <p:extLst>
      <p:ext uri="{BB962C8B-B14F-4D97-AF65-F5344CB8AC3E}">
        <p14:creationId xmlns:p14="http://schemas.microsoft.com/office/powerpoint/2010/main" val="284285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roup 109">
            <a:extLst>
              <a:ext uri="{FF2B5EF4-FFF2-40B4-BE49-F238E27FC236}">
                <a16:creationId xmlns:a16="http://schemas.microsoft.com/office/drawing/2014/main" id="{C4E6468A-4971-97D8-E624-8FB5506EFC9C}"/>
              </a:ext>
            </a:extLst>
          </p:cNvPr>
          <p:cNvGrpSpPr/>
          <p:nvPr/>
        </p:nvGrpSpPr>
        <p:grpSpPr>
          <a:xfrm>
            <a:off x="0" y="-1612"/>
            <a:ext cx="12204000" cy="911550"/>
            <a:chOff x="0" y="0"/>
            <a:chExt cx="12204000" cy="911550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DD1502F-EC6F-608A-4722-B61CA2AFB857}"/>
                </a:ext>
              </a:extLst>
            </p:cNvPr>
            <p:cNvSpPr/>
            <p:nvPr/>
          </p:nvSpPr>
          <p:spPr>
            <a:xfrm>
              <a:off x="0" y="0"/>
              <a:ext cx="12192000" cy="850575"/>
            </a:xfrm>
            <a:prstGeom prst="rect">
              <a:avLst/>
            </a:prstGeom>
            <a:solidFill>
              <a:srgbClr val="0037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r-H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31CB6B1C-0F3D-F8F2-794A-DD1FFDB11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98720"/>
              <a:ext cx="12204000" cy="112830"/>
            </a:xfrm>
            <a:prstGeom prst="rect">
              <a:avLst/>
            </a:prstGeom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F717368D-7086-4114-9547-46FC953F6D81}"/>
              </a:ext>
            </a:extLst>
          </p:cNvPr>
          <p:cNvSpPr txBox="1"/>
          <p:nvPr/>
        </p:nvSpPr>
        <p:spPr>
          <a:xfrm>
            <a:off x="442349" y="246244"/>
            <a:ext cx="9823616" cy="436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70000"/>
              </a:lnSpc>
            </a:pPr>
            <a:r>
              <a:rPr lang="en-US" sz="3000" b="1" dirty="0">
                <a:solidFill>
                  <a:schemeClr val="bg1"/>
                </a:solidFill>
                <a:cs typeface="Calibri"/>
              </a:rPr>
              <a:t>Top 10 source markets in 2022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AB38F6-6D54-8E94-37C5-A7B3F6A4E8FD}"/>
              </a:ext>
            </a:extLst>
          </p:cNvPr>
          <p:cNvSpPr/>
          <p:nvPr/>
        </p:nvSpPr>
        <p:spPr>
          <a:xfrm>
            <a:off x="528320" y="1598507"/>
            <a:ext cx="2072640" cy="2072640"/>
          </a:xfrm>
          <a:prstGeom prst="rect">
            <a:avLst/>
          </a:prstGeom>
          <a:solidFill>
            <a:srgbClr val="FAA71A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Graphic 27">
            <a:extLst>
              <a:ext uri="{FF2B5EF4-FFF2-40B4-BE49-F238E27FC236}">
                <a16:creationId xmlns:a16="http://schemas.microsoft.com/office/drawing/2014/main" id="{D524A027-E35C-1161-B7B9-9124A4736A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2774" y="1690151"/>
            <a:ext cx="539339" cy="137082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EF17501-BAF5-0F39-E28E-E8B2C0FB009E}"/>
              </a:ext>
            </a:extLst>
          </p:cNvPr>
          <p:cNvSpPr/>
          <p:nvPr/>
        </p:nvSpPr>
        <p:spPr>
          <a:xfrm>
            <a:off x="2641598" y="1598507"/>
            <a:ext cx="2072640" cy="2072640"/>
          </a:xfrm>
          <a:prstGeom prst="rect">
            <a:avLst/>
          </a:prstGeom>
          <a:solidFill>
            <a:srgbClr val="003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C65020F4-8EBF-607A-3489-7B085C3488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40672" y="1690151"/>
            <a:ext cx="791287" cy="137082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025C792-CF63-E17B-E4D7-A449F45F6820}"/>
              </a:ext>
            </a:extLst>
          </p:cNvPr>
          <p:cNvSpPr/>
          <p:nvPr/>
        </p:nvSpPr>
        <p:spPr>
          <a:xfrm>
            <a:off x="4754876" y="1598507"/>
            <a:ext cx="2072640" cy="2072640"/>
          </a:xfrm>
          <a:prstGeom prst="rect">
            <a:avLst/>
          </a:prstGeom>
          <a:solidFill>
            <a:srgbClr val="003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CE6B36B5-BB08-DF42-9D00-D469816058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13312" y="1712440"/>
            <a:ext cx="773641" cy="132624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87ECC4B-38F9-31A2-83DD-DC8F8B4A4291}"/>
              </a:ext>
            </a:extLst>
          </p:cNvPr>
          <p:cNvSpPr/>
          <p:nvPr/>
        </p:nvSpPr>
        <p:spPr>
          <a:xfrm>
            <a:off x="6868154" y="1598507"/>
            <a:ext cx="2072640" cy="2072640"/>
          </a:xfrm>
          <a:prstGeom prst="rect">
            <a:avLst/>
          </a:prstGeom>
          <a:solidFill>
            <a:srgbClr val="003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032359C4-2A8F-29D1-C92D-70625E2B09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947840" y="1712439"/>
            <a:ext cx="956634" cy="1326243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94695A1-EE16-5156-28D7-10AFACC59C48}"/>
              </a:ext>
            </a:extLst>
          </p:cNvPr>
          <p:cNvSpPr/>
          <p:nvPr/>
        </p:nvSpPr>
        <p:spPr>
          <a:xfrm>
            <a:off x="8981432" y="1598507"/>
            <a:ext cx="2072640" cy="2072640"/>
          </a:xfrm>
          <a:prstGeom prst="rect">
            <a:avLst/>
          </a:prstGeom>
          <a:solidFill>
            <a:srgbClr val="003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61DC43F5-A5CB-8EDA-AFF7-6A77F82248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020480" y="1712438"/>
            <a:ext cx="927492" cy="1324989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4840FD1-FE01-32C6-B3A3-815DCAE3EF23}"/>
              </a:ext>
            </a:extLst>
          </p:cNvPr>
          <p:cNvSpPr/>
          <p:nvPr/>
        </p:nvSpPr>
        <p:spPr>
          <a:xfrm>
            <a:off x="528320" y="3708402"/>
            <a:ext cx="2072640" cy="2072640"/>
          </a:xfrm>
          <a:prstGeom prst="rect">
            <a:avLst/>
          </a:prstGeom>
          <a:solidFill>
            <a:srgbClr val="003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EABFBDE4-441D-9F6B-2CE0-D60ABB1226E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687820" y="4305233"/>
            <a:ext cx="853443" cy="1372429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D3B6A5A2-DD72-41FB-C877-536945AA7FAF}"/>
              </a:ext>
            </a:extLst>
          </p:cNvPr>
          <p:cNvSpPr/>
          <p:nvPr/>
        </p:nvSpPr>
        <p:spPr>
          <a:xfrm>
            <a:off x="2641598" y="3708402"/>
            <a:ext cx="2072640" cy="2072640"/>
          </a:xfrm>
          <a:prstGeom prst="rect">
            <a:avLst/>
          </a:prstGeom>
          <a:solidFill>
            <a:srgbClr val="003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729C0471-1057-0391-44E2-41326582D66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600885" y="4305232"/>
            <a:ext cx="1034946" cy="1372429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7983EB31-31E4-B26C-5989-161FF6996CDD}"/>
              </a:ext>
            </a:extLst>
          </p:cNvPr>
          <p:cNvSpPr/>
          <p:nvPr/>
        </p:nvSpPr>
        <p:spPr>
          <a:xfrm>
            <a:off x="4754876" y="3708402"/>
            <a:ext cx="2072640" cy="2072640"/>
          </a:xfrm>
          <a:prstGeom prst="rect">
            <a:avLst/>
          </a:prstGeom>
          <a:solidFill>
            <a:srgbClr val="003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FA7D6226-7F27-9AD0-9EE6-A47299E3328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921174" y="4305231"/>
            <a:ext cx="804745" cy="1379563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F231B7D9-D890-290B-CBBE-D9CE66A5BD31}"/>
              </a:ext>
            </a:extLst>
          </p:cNvPr>
          <p:cNvSpPr/>
          <p:nvPr/>
        </p:nvSpPr>
        <p:spPr>
          <a:xfrm>
            <a:off x="6868154" y="3708402"/>
            <a:ext cx="2072640" cy="2072640"/>
          </a:xfrm>
          <a:prstGeom prst="rect">
            <a:avLst/>
          </a:prstGeom>
          <a:solidFill>
            <a:srgbClr val="003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76E5AE42-74E6-684A-497E-E5E75D512B8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993814" y="4305231"/>
            <a:ext cx="834720" cy="1383878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EFC43952-9030-053A-2C8E-0B1ABDE3BE06}"/>
              </a:ext>
            </a:extLst>
          </p:cNvPr>
          <p:cNvSpPr/>
          <p:nvPr/>
        </p:nvSpPr>
        <p:spPr>
          <a:xfrm>
            <a:off x="8981432" y="3708402"/>
            <a:ext cx="2072640" cy="2072640"/>
          </a:xfrm>
          <a:prstGeom prst="rect">
            <a:avLst/>
          </a:prstGeom>
          <a:solidFill>
            <a:srgbClr val="003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32FE06FA-9D43-0CC4-6584-A5BB11D5CC0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579750" y="4305231"/>
            <a:ext cx="1372430" cy="1372430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3875E71A-63B1-F259-42F5-AFD714DAE6AF}"/>
              </a:ext>
            </a:extLst>
          </p:cNvPr>
          <p:cNvSpPr txBox="1"/>
          <p:nvPr/>
        </p:nvSpPr>
        <p:spPr>
          <a:xfrm>
            <a:off x="2643493" y="2226268"/>
            <a:ext cx="207264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844550">
              <a:spcBef>
                <a:spcPct val="0"/>
              </a:spcBef>
              <a:buNone/>
            </a:pPr>
            <a:r>
              <a:rPr lang="hr-HR" sz="1800" b="1" dirty="0">
                <a:solidFill>
                  <a:schemeClr val="bg1"/>
                </a:solidFill>
              </a:rPr>
              <a:t>CROATIA</a:t>
            </a:r>
            <a:endParaRPr lang="hr-HR" sz="1800" b="1" kern="1200" dirty="0">
              <a:solidFill>
                <a:schemeClr val="bg1"/>
              </a:solidFill>
            </a:endParaRPr>
          </a:p>
          <a:p>
            <a:pPr marL="0" lvl="0" indent="0" algn="ctr" defTabSz="844550">
              <a:spcBef>
                <a:spcPct val="0"/>
              </a:spcBef>
              <a:buNone/>
            </a:pPr>
            <a:r>
              <a:rPr lang="pl-PL" sz="1600" kern="1200" dirty="0">
                <a:solidFill>
                  <a:schemeClr val="bg1"/>
                </a:solidFill>
              </a:rPr>
              <a:t>12.5 million overnights</a:t>
            </a:r>
          </a:p>
          <a:p>
            <a:pPr marL="0" lvl="0" indent="0" algn="ctr" defTabSz="844550">
              <a:spcBef>
                <a:spcPct val="0"/>
              </a:spcBef>
              <a:buNone/>
            </a:pPr>
            <a:r>
              <a:rPr lang="pl-PL" sz="1800" dirty="0">
                <a:solidFill>
                  <a:schemeClr val="bg1"/>
                </a:solidFill>
              </a:rPr>
              <a:t>(91% of results compared to 2019)</a:t>
            </a:r>
            <a:endParaRPr lang="pl-PL" sz="1800" kern="1200" dirty="0">
              <a:solidFill>
                <a:schemeClr val="bg1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0B0A08A-0AEB-F698-D158-4B313E50FBB7}"/>
              </a:ext>
            </a:extLst>
          </p:cNvPr>
          <p:cNvSpPr txBox="1"/>
          <p:nvPr/>
        </p:nvSpPr>
        <p:spPr>
          <a:xfrm>
            <a:off x="4757231" y="2226268"/>
            <a:ext cx="207264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844550">
              <a:spcBef>
                <a:spcPct val="0"/>
              </a:spcBef>
              <a:buNone/>
            </a:pPr>
            <a:r>
              <a:rPr lang="hr-HR" sz="1800" b="1" dirty="0">
                <a:solidFill>
                  <a:schemeClr val="bg1"/>
                </a:solidFill>
              </a:rPr>
              <a:t>SLOVENIA</a:t>
            </a:r>
            <a:endParaRPr lang="hr-HR" sz="1800" b="1" kern="1200" dirty="0">
              <a:solidFill>
                <a:schemeClr val="bg1"/>
              </a:solidFill>
            </a:endParaRPr>
          </a:p>
          <a:p>
            <a:pPr marL="0" lvl="0" indent="0" algn="ctr" defTabSz="844550">
              <a:spcBef>
                <a:spcPct val="0"/>
              </a:spcBef>
              <a:buNone/>
            </a:pPr>
            <a:r>
              <a:rPr lang="pl-PL" sz="1600" kern="1200" dirty="0">
                <a:solidFill>
                  <a:schemeClr val="bg1"/>
                </a:solidFill>
              </a:rPr>
              <a:t>10.1 million overnights</a:t>
            </a:r>
          </a:p>
          <a:p>
            <a:pPr marL="0" lvl="0" indent="0" algn="ctr" defTabSz="844550">
              <a:spcBef>
                <a:spcPct val="0"/>
              </a:spcBef>
              <a:buNone/>
            </a:pPr>
            <a:r>
              <a:rPr lang="pl-PL" sz="1800" dirty="0">
                <a:solidFill>
                  <a:schemeClr val="bg1"/>
                </a:solidFill>
              </a:rPr>
              <a:t>(92% of results compared to 2019)</a:t>
            </a:r>
            <a:endParaRPr lang="pl-PL" sz="1800" kern="1200" dirty="0">
              <a:solidFill>
                <a:schemeClr val="bg1"/>
              </a:solidFill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6DC255F-00D8-635D-8084-C6EEF2CB1B33}"/>
              </a:ext>
            </a:extLst>
          </p:cNvPr>
          <p:cNvSpPr txBox="1"/>
          <p:nvPr/>
        </p:nvSpPr>
        <p:spPr>
          <a:xfrm>
            <a:off x="6866564" y="2226268"/>
            <a:ext cx="207264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844550">
              <a:spcBef>
                <a:spcPct val="0"/>
              </a:spcBef>
              <a:buNone/>
            </a:pPr>
            <a:r>
              <a:rPr lang="hr-HR" sz="1800" b="1" dirty="0">
                <a:solidFill>
                  <a:schemeClr val="bg1"/>
                </a:solidFill>
              </a:rPr>
              <a:t>AUSTRIA</a:t>
            </a:r>
            <a:endParaRPr lang="hr-HR" sz="1800" b="1" kern="1200" dirty="0">
              <a:solidFill>
                <a:schemeClr val="bg1"/>
              </a:solidFill>
            </a:endParaRPr>
          </a:p>
          <a:p>
            <a:pPr marL="0" lvl="0" indent="0" algn="ctr" defTabSz="844550">
              <a:spcBef>
                <a:spcPct val="0"/>
              </a:spcBef>
              <a:buNone/>
            </a:pPr>
            <a:r>
              <a:rPr lang="pl-PL" sz="1600" kern="1200" dirty="0">
                <a:solidFill>
                  <a:schemeClr val="bg1"/>
                </a:solidFill>
              </a:rPr>
              <a:t>8.2 million overnights</a:t>
            </a:r>
          </a:p>
          <a:p>
            <a:pPr marL="0" lvl="0" indent="0" algn="ctr" defTabSz="844550">
              <a:spcBef>
                <a:spcPct val="0"/>
              </a:spcBef>
              <a:buNone/>
            </a:pPr>
            <a:r>
              <a:rPr lang="pl-PL" sz="1800" b="1" dirty="0">
                <a:solidFill>
                  <a:schemeClr val="bg1"/>
                </a:solidFill>
              </a:rPr>
              <a:t>(+5% compared</a:t>
            </a:r>
          </a:p>
          <a:p>
            <a:pPr marL="0" lvl="0" indent="0" algn="ctr" defTabSz="844550">
              <a:spcBef>
                <a:spcPct val="0"/>
              </a:spcBef>
              <a:buNone/>
            </a:pPr>
            <a:r>
              <a:rPr lang="pl-PL" sz="1800" b="1" dirty="0">
                <a:solidFill>
                  <a:schemeClr val="bg1"/>
                </a:solidFill>
              </a:rPr>
              <a:t>to 2019)</a:t>
            </a:r>
            <a:endParaRPr lang="pl-PL" sz="1800" b="1" kern="1200" dirty="0">
              <a:solidFill>
                <a:schemeClr val="bg1"/>
              </a:solidFill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BEE4E53C-8A80-4D48-FBC2-F3493EF177F5}"/>
              </a:ext>
            </a:extLst>
          </p:cNvPr>
          <p:cNvSpPr txBox="1"/>
          <p:nvPr/>
        </p:nvSpPr>
        <p:spPr>
          <a:xfrm>
            <a:off x="8978252" y="2226268"/>
            <a:ext cx="207264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844550">
              <a:spcBef>
                <a:spcPct val="0"/>
              </a:spcBef>
              <a:buNone/>
            </a:pPr>
            <a:r>
              <a:rPr lang="hr-HR" b="1" kern="1200" dirty="0">
                <a:solidFill>
                  <a:schemeClr val="bg1"/>
                </a:solidFill>
              </a:rPr>
              <a:t>POLJSKA</a:t>
            </a:r>
            <a:endParaRPr lang="hr-HR" sz="1800" b="1" kern="1200" dirty="0">
              <a:solidFill>
                <a:schemeClr val="bg1"/>
              </a:solidFill>
            </a:endParaRPr>
          </a:p>
          <a:p>
            <a:pPr marL="0" lvl="0" indent="0" algn="ctr" defTabSz="844550">
              <a:spcBef>
                <a:spcPct val="0"/>
              </a:spcBef>
              <a:buNone/>
            </a:pPr>
            <a:r>
              <a:rPr lang="pl-PL" sz="1600" dirty="0">
                <a:solidFill>
                  <a:schemeClr val="bg1"/>
                </a:solidFill>
              </a:rPr>
              <a:t>6.7</a:t>
            </a:r>
            <a:r>
              <a:rPr lang="pl-PL" sz="1600" kern="1200" dirty="0">
                <a:solidFill>
                  <a:schemeClr val="bg1"/>
                </a:solidFill>
              </a:rPr>
              <a:t> million overnights</a:t>
            </a:r>
          </a:p>
          <a:p>
            <a:pPr marL="0" lvl="0" indent="0" algn="ctr" defTabSz="844550">
              <a:spcBef>
                <a:spcPct val="0"/>
              </a:spcBef>
              <a:buNone/>
            </a:pPr>
            <a:r>
              <a:rPr lang="pl-PL" sz="1800" b="1" dirty="0">
                <a:solidFill>
                  <a:schemeClr val="bg1"/>
                </a:solidFill>
              </a:rPr>
              <a:t>(+8% compared</a:t>
            </a:r>
          </a:p>
          <a:p>
            <a:pPr marL="0" lvl="0" indent="0" algn="ctr" defTabSz="844550">
              <a:spcBef>
                <a:spcPct val="0"/>
              </a:spcBef>
              <a:buNone/>
            </a:pPr>
            <a:r>
              <a:rPr lang="pl-PL" sz="1800" b="1" dirty="0">
                <a:solidFill>
                  <a:schemeClr val="bg1"/>
                </a:solidFill>
              </a:rPr>
              <a:t>to 2019)</a:t>
            </a:r>
            <a:endParaRPr lang="pl-PL" sz="1800" b="1" kern="1200" dirty="0">
              <a:solidFill>
                <a:schemeClr val="bg1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19EB62E-13E0-8B31-D690-17994903FC1E}"/>
              </a:ext>
            </a:extLst>
          </p:cNvPr>
          <p:cNvGrpSpPr/>
          <p:nvPr/>
        </p:nvGrpSpPr>
        <p:grpSpPr>
          <a:xfrm>
            <a:off x="528320" y="3976632"/>
            <a:ext cx="10529287" cy="1169551"/>
            <a:chOff x="528320" y="3976632"/>
            <a:chExt cx="10529287" cy="1169551"/>
          </a:xfrm>
        </p:grpSpPr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0338263B-7DAB-016F-DEF8-9CF1CF55EECC}"/>
                </a:ext>
              </a:extLst>
            </p:cNvPr>
            <p:cNvSpPr txBox="1"/>
            <p:nvPr/>
          </p:nvSpPr>
          <p:spPr>
            <a:xfrm>
              <a:off x="528320" y="3976632"/>
              <a:ext cx="2072640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hr-HR" b="1" kern="1200" dirty="0">
                  <a:solidFill>
                    <a:schemeClr val="bg1"/>
                  </a:solidFill>
                </a:rPr>
                <a:t>CZECH REPUBLIC</a:t>
              </a:r>
              <a:endParaRPr lang="hr-HR" sz="1800" b="1" kern="1200" dirty="0">
                <a:solidFill>
                  <a:schemeClr val="bg1"/>
                </a:solidFill>
              </a:endParaRPr>
            </a:p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pl-PL" sz="1600" kern="1200" dirty="0">
                  <a:solidFill>
                    <a:schemeClr val="bg1"/>
                  </a:solidFill>
                </a:rPr>
                <a:t>6 million overnights</a:t>
              </a:r>
            </a:p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pl-PL" sz="1800" b="1" dirty="0">
                  <a:solidFill>
                    <a:schemeClr val="bg1"/>
                  </a:solidFill>
                </a:rPr>
                <a:t>(+12% compared</a:t>
              </a:r>
            </a:p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pl-PL" sz="1800" b="1" dirty="0">
                  <a:solidFill>
                    <a:schemeClr val="bg1"/>
                  </a:solidFill>
                </a:rPr>
                <a:t>to 2019)</a:t>
              </a:r>
              <a:r>
                <a:rPr lang="pl-PL" sz="1800" b="1" kern="1200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4C14B811-7D92-F10D-FC48-B65AB893CC99}"/>
                </a:ext>
              </a:extLst>
            </p:cNvPr>
            <p:cNvSpPr txBox="1"/>
            <p:nvPr/>
          </p:nvSpPr>
          <p:spPr>
            <a:xfrm>
              <a:off x="2641598" y="3976632"/>
              <a:ext cx="2072640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hr-HR" sz="1800" b="1" dirty="0">
                  <a:solidFill>
                    <a:schemeClr val="bg1"/>
                  </a:solidFill>
                </a:rPr>
                <a:t>ITALY</a:t>
              </a:r>
              <a:endParaRPr lang="hr-HR" sz="1800" b="1" kern="1200" dirty="0">
                <a:solidFill>
                  <a:schemeClr val="bg1"/>
                </a:solidFill>
              </a:endParaRPr>
            </a:p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pl-PL" sz="1600" kern="1200" dirty="0">
                  <a:solidFill>
                    <a:schemeClr val="bg1"/>
                  </a:solidFill>
                </a:rPr>
                <a:t>4.2 million overnights</a:t>
              </a:r>
            </a:p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pl-PL" sz="1800" dirty="0">
                  <a:solidFill>
                    <a:schemeClr val="bg1"/>
                  </a:solidFill>
                </a:rPr>
                <a:t>(76% of results compared to 2019)</a:t>
              </a:r>
              <a:endParaRPr lang="pl-PL" sz="18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F2E0A3FE-0AA5-1D80-B919-CF26BA87CC01}"/>
                </a:ext>
              </a:extLst>
            </p:cNvPr>
            <p:cNvSpPr txBox="1"/>
            <p:nvPr/>
          </p:nvSpPr>
          <p:spPr>
            <a:xfrm>
              <a:off x="4754876" y="3976632"/>
              <a:ext cx="2072640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hr-HR" sz="1800" b="1" dirty="0">
                  <a:solidFill>
                    <a:schemeClr val="bg1"/>
                  </a:solidFill>
                </a:rPr>
                <a:t>UK</a:t>
              </a:r>
              <a:endParaRPr lang="hr-HR" sz="1800" b="1" kern="1200" dirty="0">
                <a:solidFill>
                  <a:schemeClr val="bg1"/>
                </a:solidFill>
              </a:endParaRPr>
            </a:p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pl-PL" sz="1600" kern="1200" dirty="0">
                  <a:solidFill>
                    <a:schemeClr val="bg1"/>
                  </a:solidFill>
                </a:rPr>
                <a:t>3.7 million overnights</a:t>
              </a:r>
            </a:p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pl-PL" sz="1800" dirty="0">
                  <a:solidFill>
                    <a:schemeClr val="bg1"/>
                  </a:solidFill>
                </a:rPr>
                <a:t>(79% </a:t>
              </a:r>
              <a:r>
                <a:rPr lang="pl-PL" dirty="0">
                  <a:solidFill>
                    <a:schemeClr val="bg1"/>
                  </a:solidFill>
                </a:rPr>
                <a:t>of results compared to </a:t>
              </a:r>
              <a:r>
                <a:rPr lang="pl-PL" sz="1800" dirty="0">
                  <a:solidFill>
                    <a:schemeClr val="bg1"/>
                  </a:solidFill>
                </a:rPr>
                <a:t>2019)</a:t>
              </a:r>
              <a:endParaRPr lang="pl-PL" sz="18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5A5FB865-1077-047A-26E1-6364E4B67169}"/>
                </a:ext>
              </a:extLst>
            </p:cNvPr>
            <p:cNvSpPr txBox="1"/>
            <p:nvPr/>
          </p:nvSpPr>
          <p:spPr>
            <a:xfrm>
              <a:off x="6863738" y="3976632"/>
              <a:ext cx="2072640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hr-HR" sz="1800" b="1" dirty="0">
                  <a:solidFill>
                    <a:schemeClr val="bg1"/>
                  </a:solidFill>
                </a:rPr>
                <a:t>SLOVAKIA</a:t>
              </a:r>
              <a:endParaRPr lang="hr-HR" sz="1800" b="1" kern="1200" dirty="0">
                <a:solidFill>
                  <a:schemeClr val="bg1"/>
                </a:solidFill>
              </a:endParaRPr>
            </a:p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pl-PL" sz="1600" kern="1200" dirty="0">
                  <a:solidFill>
                    <a:schemeClr val="bg1"/>
                  </a:solidFill>
                </a:rPr>
                <a:t>3.4 million overnights</a:t>
              </a:r>
            </a:p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pl-PL" sz="1800" b="1" dirty="0">
                  <a:solidFill>
                    <a:schemeClr val="bg1"/>
                  </a:solidFill>
                </a:rPr>
                <a:t>(+10% compared</a:t>
              </a:r>
            </a:p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pl-PL" sz="1800" b="1" dirty="0">
                  <a:solidFill>
                    <a:schemeClr val="bg1"/>
                  </a:solidFill>
                </a:rPr>
                <a:t>to 2019)</a:t>
              </a:r>
              <a:endParaRPr lang="pl-PL" sz="1800" b="1" kern="1200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7221E566-C2C4-A220-D525-97C41018FE3C}"/>
                </a:ext>
              </a:extLst>
            </p:cNvPr>
            <p:cNvSpPr txBox="1"/>
            <p:nvPr/>
          </p:nvSpPr>
          <p:spPr>
            <a:xfrm>
              <a:off x="8984967" y="3976632"/>
              <a:ext cx="2072640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hr-HR" sz="1800" b="1" dirty="0">
                  <a:solidFill>
                    <a:schemeClr val="bg1"/>
                  </a:solidFill>
                </a:rPr>
                <a:t>NETHERLANDS</a:t>
              </a:r>
              <a:endParaRPr lang="hr-HR" sz="1800" b="1" kern="1200" dirty="0">
                <a:solidFill>
                  <a:schemeClr val="bg1"/>
                </a:solidFill>
              </a:endParaRPr>
            </a:p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pl-PL" sz="1600" kern="1200" dirty="0">
                  <a:solidFill>
                    <a:schemeClr val="bg1"/>
                  </a:solidFill>
                </a:rPr>
                <a:t>3.3 million overnights </a:t>
              </a:r>
            </a:p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pl-PL" sz="1800" b="1" dirty="0">
                  <a:solidFill>
                    <a:schemeClr val="bg1"/>
                  </a:solidFill>
                </a:rPr>
                <a:t>(+9% compared</a:t>
              </a:r>
            </a:p>
            <a:p>
              <a:pPr marL="0" lvl="0" indent="0" algn="ctr" defTabSz="844550">
                <a:spcBef>
                  <a:spcPct val="0"/>
                </a:spcBef>
                <a:buNone/>
              </a:pPr>
              <a:r>
                <a:rPr lang="pl-PL" sz="1800" b="1" dirty="0">
                  <a:solidFill>
                    <a:schemeClr val="bg1"/>
                  </a:solidFill>
                </a:rPr>
                <a:t>to 2019)</a:t>
              </a:r>
              <a:endParaRPr lang="pl-PL" sz="1800" b="1" kern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8" name="Graphic 107">
            <a:extLst>
              <a:ext uri="{FF2B5EF4-FFF2-40B4-BE49-F238E27FC236}">
                <a16:creationId xmlns:a16="http://schemas.microsoft.com/office/drawing/2014/main" id="{32BA3DE3-8A33-D998-06DC-017189DFFF2D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493332" y="6340537"/>
            <a:ext cx="576263" cy="352425"/>
          </a:xfrm>
          <a:prstGeom prst="rect">
            <a:avLst/>
          </a:prstGeom>
        </p:spPr>
      </p:pic>
      <p:sp>
        <p:nvSpPr>
          <p:cNvPr id="109" name="CuadroTexto 7">
            <a:extLst>
              <a:ext uri="{FF2B5EF4-FFF2-40B4-BE49-F238E27FC236}">
                <a16:creationId xmlns:a16="http://schemas.microsoft.com/office/drawing/2014/main" id="{4B3E3B1F-F49A-CFD6-3FF0-1840A01D847A}"/>
              </a:ext>
            </a:extLst>
          </p:cNvPr>
          <p:cNvSpPr txBox="1"/>
          <p:nvPr/>
        </p:nvSpPr>
        <p:spPr>
          <a:xfrm>
            <a:off x="11517888" y="6374646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1100" b="1" dirty="0">
                <a:solidFill>
                  <a:schemeClr val="bg1"/>
                </a:solidFill>
                <a:latin typeface="Calibri"/>
                <a:cs typeface="Calibri"/>
              </a:rPr>
              <a:t>2</a:t>
            </a:r>
            <a:endParaRPr lang="es-ES" sz="11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2" name="CuadroTexto 3">
            <a:extLst>
              <a:ext uri="{FF2B5EF4-FFF2-40B4-BE49-F238E27FC236}">
                <a16:creationId xmlns:a16="http://schemas.microsoft.com/office/drawing/2014/main" id="{F5295585-1E78-D3CF-4007-DDF75B14460C}"/>
              </a:ext>
            </a:extLst>
          </p:cNvPr>
          <p:cNvSpPr txBox="1"/>
          <p:nvPr/>
        </p:nvSpPr>
        <p:spPr>
          <a:xfrm>
            <a:off x="8496493" y="6049769"/>
            <a:ext cx="1175190" cy="212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70000"/>
              </a:lnSpc>
            </a:pPr>
            <a:r>
              <a:rPr lang="en-US" sz="1050" i="1" dirty="0">
                <a:solidFill>
                  <a:srgbClr val="003764"/>
                </a:solidFill>
                <a:cs typeface="Calibri"/>
              </a:rPr>
              <a:t>Source: </a:t>
            </a:r>
            <a:r>
              <a:rPr lang="en-US" sz="1050" i="1" dirty="0" err="1">
                <a:solidFill>
                  <a:srgbClr val="003764"/>
                </a:solidFill>
                <a:cs typeface="Calibri"/>
              </a:rPr>
              <a:t>eVisitor</a:t>
            </a:r>
            <a:endParaRPr lang="en-US" sz="1050" i="1" dirty="0">
              <a:solidFill>
                <a:srgbClr val="003764"/>
              </a:solidFill>
              <a:cs typeface="Calibri"/>
            </a:endParaRPr>
          </a:p>
        </p:txBody>
      </p:sp>
      <p:pic>
        <p:nvPicPr>
          <p:cNvPr id="3" name="Image 1">
            <a:extLst>
              <a:ext uri="{FF2B5EF4-FFF2-40B4-BE49-F238E27FC236}">
                <a16:creationId xmlns:a16="http://schemas.microsoft.com/office/drawing/2014/main" id="{9C897674-9E7C-5808-2A4C-8BCE6F2779C6}"/>
              </a:ext>
            </a:extLst>
          </p:cNvPr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9579043" y="5976910"/>
            <a:ext cx="1471849" cy="34024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D44D6644-7F92-898B-9789-36FCF8783E3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9790859" y="-173029"/>
            <a:ext cx="2651311" cy="1767541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4631B84C-58E7-EAA2-C2C9-299378D4DAB1}"/>
              </a:ext>
            </a:extLst>
          </p:cNvPr>
          <p:cNvSpPr txBox="1"/>
          <p:nvPr/>
        </p:nvSpPr>
        <p:spPr>
          <a:xfrm>
            <a:off x="528321" y="2226268"/>
            <a:ext cx="207264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844550">
              <a:spcBef>
                <a:spcPct val="0"/>
              </a:spcBef>
              <a:buNone/>
            </a:pPr>
            <a:r>
              <a:rPr lang="hr-HR" sz="1800" b="1" dirty="0">
                <a:solidFill>
                  <a:schemeClr val="bg1"/>
                </a:solidFill>
              </a:rPr>
              <a:t>GERMANY</a:t>
            </a:r>
            <a:endParaRPr lang="hr-HR" sz="1800" b="1" kern="1200" dirty="0">
              <a:solidFill>
                <a:schemeClr val="bg1"/>
              </a:solidFill>
            </a:endParaRPr>
          </a:p>
          <a:p>
            <a:pPr marL="0" lvl="0" indent="0" algn="ctr" defTabSz="844550">
              <a:spcBef>
                <a:spcPct val="0"/>
              </a:spcBef>
              <a:buNone/>
            </a:pPr>
            <a:r>
              <a:rPr lang="pl-PL" sz="1600" kern="1200" dirty="0">
                <a:solidFill>
                  <a:schemeClr val="bg1"/>
                </a:solidFill>
              </a:rPr>
              <a:t>25 million overnights</a:t>
            </a:r>
          </a:p>
          <a:p>
            <a:pPr marL="0" lvl="0" indent="0" algn="ctr" defTabSz="844550">
              <a:spcBef>
                <a:spcPct val="0"/>
              </a:spcBef>
              <a:buNone/>
            </a:pPr>
            <a:r>
              <a:rPr lang="pl-PL" sz="1800" b="1" dirty="0">
                <a:solidFill>
                  <a:schemeClr val="bg1"/>
                </a:solidFill>
              </a:rPr>
              <a:t>(+18% compared</a:t>
            </a:r>
          </a:p>
          <a:p>
            <a:pPr marL="0" lvl="0" indent="0" algn="ctr" defTabSz="844550">
              <a:spcBef>
                <a:spcPct val="0"/>
              </a:spcBef>
              <a:buNone/>
            </a:pPr>
            <a:r>
              <a:rPr lang="pl-PL" sz="1800" b="1" dirty="0">
                <a:solidFill>
                  <a:schemeClr val="bg1"/>
                </a:solidFill>
              </a:rPr>
              <a:t>to 2019.)</a:t>
            </a:r>
            <a:r>
              <a:rPr lang="pl-PL" sz="1800" b="1" kern="12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648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7BD8261E-E499-2AFE-BB99-D464C9601D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54362" y="4858527"/>
            <a:ext cx="5717480" cy="1574069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5E0F0E2-BF7F-54AA-E034-EF56B5463251}"/>
              </a:ext>
            </a:extLst>
          </p:cNvPr>
          <p:cNvSpPr/>
          <p:nvPr/>
        </p:nvSpPr>
        <p:spPr>
          <a:xfrm>
            <a:off x="2128935" y="3218818"/>
            <a:ext cx="2232000" cy="1229689"/>
          </a:xfrm>
          <a:prstGeom prst="roundRect">
            <a:avLst>
              <a:gd name="adj" fmla="val 10000"/>
            </a:avLst>
          </a:prstGeom>
          <a:solidFill>
            <a:srgbClr val="FAA71A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Rectangle: Rounded Corners 4">
            <a:extLst>
              <a:ext uri="{FF2B5EF4-FFF2-40B4-BE49-F238E27FC236}">
                <a16:creationId xmlns:a16="http://schemas.microsoft.com/office/drawing/2014/main" id="{3891D03E-EA26-44DB-C0D1-E3926BBF52C8}"/>
              </a:ext>
            </a:extLst>
          </p:cNvPr>
          <p:cNvSpPr txBox="1"/>
          <p:nvPr/>
        </p:nvSpPr>
        <p:spPr>
          <a:xfrm>
            <a:off x="2217838" y="3238407"/>
            <a:ext cx="2054194" cy="121010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6830" tIns="36830" rIns="36830" bIns="36830" numCol="1" spcCol="1270" anchor="ctr" anchorCtr="0">
            <a:noAutofit/>
          </a:bodyPr>
          <a:lstStyle/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l-PL" sz="1600" b="1" dirty="0">
                <a:solidFill>
                  <a:prstClr val="white"/>
                </a:solidFill>
                <a:latin typeface="Calibri" panose="020F0502020204030204"/>
              </a:rPr>
              <a:t>25 million overnights</a:t>
            </a:r>
          </a:p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l-PL" sz="1600" dirty="0">
                <a:solidFill>
                  <a:prstClr val="white"/>
                </a:solidFill>
                <a:latin typeface="Calibri" panose="020F0502020204030204"/>
              </a:rPr>
              <a:t>in 2022</a:t>
            </a:r>
            <a:endParaRPr lang="pl-PL" sz="1600" b="1" dirty="0">
              <a:solidFill>
                <a:prstClr val="white"/>
              </a:solidFill>
              <a:latin typeface="Calibri" panose="020F0502020204030204"/>
            </a:endParaRPr>
          </a:p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l-PL" sz="1600" b="1" dirty="0">
                <a:solidFill>
                  <a:prstClr val="white"/>
                </a:solidFill>
                <a:latin typeface="Calibri" panose="020F0502020204030204"/>
              </a:rPr>
              <a:t>(+18% compared to 2019)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C92804-20D9-E6A5-E14B-DC1224C91B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34350" y="0"/>
            <a:ext cx="4057650" cy="68580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35881972-E0BD-0431-613B-8A24DF111F3F}"/>
              </a:ext>
            </a:extLst>
          </p:cNvPr>
          <p:cNvGrpSpPr/>
          <p:nvPr/>
        </p:nvGrpSpPr>
        <p:grpSpPr>
          <a:xfrm>
            <a:off x="8368268" y="6550950"/>
            <a:ext cx="3223622" cy="384640"/>
            <a:chOff x="4688920" y="6460386"/>
            <a:chExt cx="3223622" cy="384640"/>
          </a:xfrm>
          <a:effectLst>
            <a:glow rad="12700">
              <a:schemeClr val="tx1">
                <a:alpha val="50000"/>
              </a:schemeClr>
            </a:glow>
            <a:outerShdw blurRad="127000" dir="10800000" algn="ctr" rotWithShape="0">
              <a:schemeClr val="tx1">
                <a:alpha val="50000"/>
              </a:schemeClr>
            </a:outerShdw>
          </a:effectLst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1F3C1BAD-3860-0979-9A39-F3AF72C3FE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88920" y="6460386"/>
              <a:ext cx="119063" cy="185738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E9D1195-CDE4-B242-A4E4-907D5860AC1F}"/>
                </a:ext>
              </a:extLst>
            </p:cNvPr>
            <p:cNvSpPr txBox="1"/>
            <p:nvPr/>
          </p:nvSpPr>
          <p:spPr>
            <a:xfrm>
              <a:off x="4770323" y="6479072"/>
              <a:ext cx="314221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r-HR" sz="900" dirty="0">
                  <a:solidFill>
                    <a:schemeClr val="bg1"/>
                  </a:solidFill>
                </a:rPr>
                <a:t>Dubrovnik (photo </a:t>
              </a:r>
              <a:r>
                <a:rPr lang="hr-HR" sz="900" dirty="0" err="1">
                  <a:solidFill>
                    <a:schemeClr val="bg1"/>
                  </a:solidFill>
                </a:rPr>
                <a:t>by</a:t>
              </a:r>
              <a:r>
                <a:rPr lang="hr-HR" sz="900" dirty="0">
                  <a:solidFill>
                    <a:schemeClr val="bg1"/>
                  </a:solidFill>
                </a:rPr>
                <a:t> Ivan </a:t>
              </a:r>
              <a:r>
                <a:rPr lang="hr-HR" sz="900" dirty="0" err="1">
                  <a:solidFill>
                    <a:schemeClr val="bg1"/>
                  </a:solidFill>
                </a:rPr>
                <a:t>Šardi</a:t>
              </a:r>
              <a:r>
                <a:rPr lang="hr-HR" sz="900" dirty="0">
                  <a:solidFill>
                    <a:schemeClr val="bg1"/>
                  </a:solidFill>
                </a:rPr>
                <a:t> / CNTB)</a:t>
              </a:r>
              <a:endParaRPr lang="hr-HR" sz="9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4B510C2-5CC1-C763-682F-2648D680E160}"/>
                </a:ext>
              </a:extLst>
            </p:cNvPr>
            <p:cNvSpPr/>
            <p:nvPr/>
          </p:nvSpPr>
          <p:spPr>
            <a:xfrm>
              <a:off x="5754727" y="6556997"/>
              <a:ext cx="316129" cy="2880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r-HR"/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C4E6468A-4971-97D8-E624-8FB5506EFC9C}"/>
              </a:ext>
            </a:extLst>
          </p:cNvPr>
          <p:cNvGrpSpPr/>
          <p:nvPr/>
        </p:nvGrpSpPr>
        <p:grpSpPr>
          <a:xfrm>
            <a:off x="0" y="-1612"/>
            <a:ext cx="12204000" cy="911550"/>
            <a:chOff x="0" y="0"/>
            <a:chExt cx="12204000" cy="911550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DD1502F-EC6F-608A-4722-B61CA2AFB857}"/>
                </a:ext>
              </a:extLst>
            </p:cNvPr>
            <p:cNvSpPr/>
            <p:nvPr/>
          </p:nvSpPr>
          <p:spPr>
            <a:xfrm>
              <a:off x="0" y="0"/>
              <a:ext cx="12192000" cy="850575"/>
            </a:xfrm>
            <a:prstGeom prst="rect">
              <a:avLst/>
            </a:prstGeom>
            <a:solidFill>
              <a:srgbClr val="0037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r-H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31CB6B1C-0F3D-F8F2-794A-DD1FFDB11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98720"/>
              <a:ext cx="12204000" cy="112830"/>
            </a:xfrm>
            <a:prstGeom prst="rect">
              <a:avLst/>
            </a:prstGeom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F717368D-7086-4114-9547-46FC953F6D81}"/>
              </a:ext>
            </a:extLst>
          </p:cNvPr>
          <p:cNvSpPr txBox="1"/>
          <p:nvPr/>
        </p:nvSpPr>
        <p:spPr>
          <a:xfrm>
            <a:off x="442800" y="244800"/>
            <a:ext cx="9823616" cy="436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70000"/>
              </a:lnSpc>
            </a:pPr>
            <a:r>
              <a:rPr lang="en-US" sz="3000" b="1" dirty="0">
                <a:solidFill>
                  <a:schemeClr val="bg1"/>
                </a:solidFill>
                <a:cs typeface="Calibri"/>
              </a:rPr>
              <a:t>Germany – the top source market for Croatia tourism </a:t>
            </a:r>
          </a:p>
        </p:txBody>
      </p:sp>
      <p:pic>
        <p:nvPicPr>
          <p:cNvPr id="108" name="Graphic 107">
            <a:extLst>
              <a:ext uri="{FF2B5EF4-FFF2-40B4-BE49-F238E27FC236}">
                <a16:creationId xmlns:a16="http://schemas.microsoft.com/office/drawing/2014/main" id="{32BA3DE3-8A33-D998-06DC-017189DFFF2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493332" y="6340537"/>
            <a:ext cx="576263" cy="352425"/>
          </a:xfrm>
          <a:prstGeom prst="rect">
            <a:avLst/>
          </a:prstGeom>
        </p:spPr>
      </p:pic>
      <p:sp>
        <p:nvSpPr>
          <p:cNvPr id="109" name="CuadroTexto 7">
            <a:extLst>
              <a:ext uri="{FF2B5EF4-FFF2-40B4-BE49-F238E27FC236}">
                <a16:creationId xmlns:a16="http://schemas.microsoft.com/office/drawing/2014/main" id="{4B3E3B1F-F49A-CFD6-3FF0-1840A01D847A}"/>
              </a:ext>
            </a:extLst>
          </p:cNvPr>
          <p:cNvSpPr txBox="1"/>
          <p:nvPr/>
        </p:nvSpPr>
        <p:spPr>
          <a:xfrm>
            <a:off x="11517888" y="6374646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1100" b="1" dirty="0">
                <a:solidFill>
                  <a:schemeClr val="bg1"/>
                </a:solidFill>
                <a:latin typeface="Calibri"/>
                <a:cs typeface="Calibri"/>
              </a:rPr>
              <a:t>3</a:t>
            </a:r>
            <a:endParaRPr lang="es-ES" sz="11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E52D93C-C132-C217-A2BF-2638535FC4D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9790859" y="-173029"/>
            <a:ext cx="2651311" cy="1767541"/>
          </a:xfrm>
          <a:prstGeom prst="rect">
            <a:avLst/>
          </a:prstGeom>
        </p:spPr>
      </p:pic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18C124A9-0BC3-9E24-B032-224D9FF2A878}"/>
              </a:ext>
            </a:extLst>
          </p:cNvPr>
          <p:cNvSpPr txBox="1"/>
          <p:nvPr/>
        </p:nvSpPr>
        <p:spPr>
          <a:xfrm>
            <a:off x="351839" y="2719643"/>
            <a:ext cx="1454463" cy="6296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6830" tIns="36830" rIns="36830" bIns="36830" numCol="1" spcCol="1270" anchor="ctr" anchorCtr="0">
            <a:noAutofit/>
          </a:bodyPr>
          <a:lstStyle/>
          <a:p>
            <a:pPr lvl="0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500" b="1" kern="1200">
                <a:solidFill>
                  <a:srgbClr val="003764"/>
                </a:solidFill>
                <a:latin typeface="Calibri" panose="020F0502020204030204"/>
                <a:ea typeface="+mn-ea"/>
                <a:cs typeface="+mn-cs"/>
              </a:rPr>
              <a:t>Germany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A6FDBA4-5022-CB36-9964-3FDCEAFE4DC6}"/>
              </a:ext>
            </a:extLst>
          </p:cNvPr>
          <p:cNvSpPr/>
          <p:nvPr/>
        </p:nvSpPr>
        <p:spPr>
          <a:xfrm>
            <a:off x="2128935" y="1610018"/>
            <a:ext cx="2232000" cy="1229689"/>
          </a:xfrm>
          <a:prstGeom prst="roundRect">
            <a:avLst>
              <a:gd name="adj" fmla="val 10000"/>
            </a:avLst>
          </a:prstGeom>
          <a:solidFill>
            <a:srgbClr val="FAA71A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Rectangle: Rounded Corners 4">
            <a:extLst>
              <a:ext uri="{FF2B5EF4-FFF2-40B4-BE49-F238E27FC236}">
                <a16:creationId xmlns:a16="http://schemas.microsoft.com/office/drawing/2014/main" id="{EA05DE9B-1107-D420-6F35-F497F5016C05}"/>
              </a:ext>
            </a:extLst>
          </p:cNvPr>
          <p:cNvSpPr txBox="1"/>
          <p:nvPr/>
        </p:nvSpPr>
        <p:spPr>
          <a:xfrm>
            <a:off x="2217838" y="1629607"/>
            <a:ext cx="2054194" cy="121010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6830" tIns="36830" rIns="36830" bIns="36830" numCol="1" spcCol="1270" anchor="ctr" anchorCtr="0">
            <a:noAutofit/>
          </a:bodyPr>
          <a:lstStyle/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l-PL" sz="1600" b="1" dirty="0">
                <a:solidFill>
                  <a:prstClr val="white"/>
                </a:solidFill>
                <a:latin typeface="Calibri" panose="020F0502020204030204"/>
              </a:rPr>
              <a:t>3.4 million arrivals </a:t>
            </a:r>
          </a:p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l-PL" sz="1600" dirty="0">
                <a:solidFill>
                  <a:prstClr val="white"/>
                </a:solidFill>
                <a:latin typeface="Calibri" panose="020F0502020204030204"/>
              </a:rPr>
              <a:t>in 2022</a:t>
            </a:r>
          </a:p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l-PL" sz="1600" b="1" dirty="0">
                <a:solidFill>
                  <a:prstClr val="white"/>
                </a:solidFill>
                <a:latin typeface="Calibri" panose="020F0502020204030204"/>
              </a:rPr>
              <a:t>(+14% compared to 2019)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AA579C09-4B8D-8070-7030-208A8A74EE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2884" y="1681187"/>
            <a:ext cx="232464" cy="12603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7265AA2-DDCD-1FC4-0B1B-C111D26CD8A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-1800000">
            <a:off x="1752053" y="2753049"/>
            <a:ext cx="232464" cy="12603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F098E1B-F55B-D4EE-B918-C418373E83A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800000">
            <a:off x="1778972" y="3214625"/>
            <a:ext cx="232464" cy="126035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64FEE3D-B07B-B298-FEF4-75CC2D7197D8}"/>
              </a:ext>
            </a:extLst>
          </p:cNvPr>
          <p:cNvSpPr/>
          <p:nvPr/>
        </p:nvSpPr>
        <p:spPr>
          <a:xfrm>
            <a:off x="4917297" y="1338111"/>
            <a:ext cx="2654374" cy="812186"/>
          </a:xfrm>
          <a:prstGeom prst="roundRect">
            <a:avLst>
              <a:gd name="adj" fmla="val 1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Rectangle: Rounded Corners 4">
            <a:extLst>
              <a:ext uri="{FF2B5EF4-FFF2-40B4-BE49-F238E27FC236}">
                <a16:creationId xmlns:a16="http://schemas.microsoft.com/office/drawing/2014/main" id="{CEFF1BD4-4C85-FB0D-323B-FA49391F4253}"/>
              </a:ext>
            </a:extLst>
          </p:cNvPr>
          <p:cNvSpPr txBox="1"/>
          <p:nvPr/>
        </p:nvSpPr>
        <p:spPr>
          <a:xfrm>
            <a:off x="5087728" y="1429376"/>
            <a:ext cx="2313513" cy="6296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6830" tIns="36830" rIns="36830" bIns="36830" numCol="1" spcCol="1270" anchor="ctr" anchorCtr="0">
            <a:noAutofit/>
          </a:bodyPr>
          <a:lstStyle/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1600" b="1">
                <a:solidFill>
                  <a:prstClr val="white"/>
                </a:solidFill>
                <a:latin typeface="Calibri" panose="020F0502020204030204"/>
              </a:rPr>
              <a:t>Top counties: </a:t>
            </a:r>
          </a:p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1600">
                <a:solidFill>
                  <a:prstClr val="white"/>
                </a:solidFill>
                <a:latin typeface="Calibri" panose="020F0502020204030204"/>
              </a:rPr>
              <a:t>Istria, Kvarner, Split-Dalmatia County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CDC5FC23-61C9-D313-D290-274120B0899C}"/>
              </a:ext>
            </a:extLst>
          </p:cNvPr>
          <p:cNvSpPr/>
          <p:nvPr/>
        </p:nvSpPr>
        <p:spPr>
          <a:xfrm>
            <a:off x="4917297" y="2299430"/>
            <a:ext cx="2654374" cy="812186"/>
          </a:xfrm>
          <a:prstGeom prst="roundRect">
            <a:avLst>
              <a:gd name="adj" fmla="val 1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Rectangle: Rounded Corners 4">
            <a:extLst>
              <a:ext uri="{FF2B5EF4-FFF2-40B4-BE49-F238E27FC236}">
                <a16:creationId xmlns:a16="http://schemas.microsoft.com/office/drawing/2014/main" id="{D59B2081-C27E-FA21-3BD4-F7EC9769FF76}"/>
              </a:ext>
            </a:extLst>
          </p:cNvPr>
          <p:cNvSpPr txBox="1"/>
          <p:nvPr/>
        </p:nvSpPr>
        <p:spPr>
          <a:xfrm>
            <a:off x="5087728" y="2390695"/>
            <a:ext cx="2313513" cy="6296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6830" tIns="36830" rIns="36830" bIns="36830" numCol="1" spcCol="1270" anchor="ctr" anchorCtr="0">
            <a:noAutofit/>
          </a:bodyPr>
          <a:lstStyle/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1600" b="1" dirty="0">
                <a:solidFill>
                  <a:prstClr val="white"/>
                </a:solidFill>
                <a:latin typeface="Calibri" panose="020F0502020204030204"/>
              </a:rPr>
              <a:t>Top destinations:</a:t>
            </a:r>
            <a:endParaRPr lang="en-US" sz="1600" dirty="0">
              <a:solidFill>
                <a:prstClr val="white"/>
              </a:solidFill>
              <a:latin typeface="Calibri" panose="020F0502020204030204"/>
            </a:endParaRPr>
          </a:p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1600" dirty="0">
                <a:solidFill>
                  <a:prstClr val="white"/>
                </a:solidFill>
                <a:latin typeface="Calibri" panose="020F0502020204030204"/>
              </a:rPr>
              <a:t>Rovinj, Poreč, </a:t>
            </a:r>
            <a:r>
              <a:rPr lang="en-US" sz="1600" dirty="0" err="1">
                <a:solidFill>
                  <a:prstClr val="white"/>
                </a:solidFill>
                <a:latin typeface="Calibri" panose="020F0502020204030204"/>
              </a:rPr>
              <a:t>Medulin</a:t>
            </a:r>
            <a:r>
              <a:rPr lang="en-US" sz="1600" dirty="0">
                <a:solidFill>
                  <a:prstClr val="white"/>
                </a:solidFill>
                <a:latin typeface="Calibri" panose="020F0502020204030204"/>
              </a:rPr>
              <a:t>, </a:t>
            </a:r>
            <a:r>
              <a:rPr lang="en-US" sz="1600" dirty="0" err="1">
                <a:solidFill>
                  <a:prstClr val="white"/>
                </a:solidFill>
                <a:latin typeface="Calibri" panose="020F0502020204030204"/>
              </a:rPr>
              <a:t>Umag</a:t>
            </a:r>
            <a:r>
              <a:rPr lang="en-US" sz="1600" dirty="0">
                <a:solidFill>
                  <a:prstClr val="white"/>
                </a:solidFill>
                <a:latin typeface="Calibri" panose="020F0502020204030204"/>
              </a:rPr>
              <a:t>, Pula, Dubrovnik</a:t>
            </a:r>
            <a:endParaRPr lang="en-US" sz="1600" b="1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AAE99F89-2BA9-4B99-FA1E-C2BECC0CF346}"/>
              </a:ext>
            </a:extLst>
          </p:cNvPr>
          <p:cNvSpPr/>
          <p:nvPr/>
        </p:nvSpPr>
        <p:spPr>
          <a:xfrm>
            <a:off x="4917297" y="3636321"/>
            <a:ext cx="2654374" cy="812186"/>
          </a:xfrm>
          <a:prstGeom prst="roundRect">
            <a:avLst>
              <a:gd name="adj" fmla="val 1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Rectangle: Rounded Corners 4">
            <a:extLst>
              <a:ext uri="{FF2B5EF4-FFF2-40B4-BE49-F238E27FC236}">
                <a16:creationId xmlns:a16="http://schemas.microsoft.com/office/drawing/2014/main" id="{C0A8AB4B-32E0-3919-FA12-85C683B79502}"/>
              </a:ext>
            </a:extLst>
          </p:cNvPr>
          <p:cNvSpPr txBox="1"/>
          <p:nvPr/>
        </p:nvSpPr>
        <p:spPr>
          <a:xfrm>
            <a:off x="5087728" y="3727586"/>
            <a:ext cx="2313513" cy="6296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6830" tIns="36830" rIns="36830" bIns="36830" numCol="1" spcCol="1270" anchor="ctr" anchorCtr="0">
            <a:noAutofit/>
          </a:bodyPr>
          <a:lstStyle/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1600" b="1">
                <a:solidFill>
                  <a:prstClr val="white"/>
                </a:solidFill>
                <a:latin typeface="Calibri" panose="020F0502020204030204"/>
              </a:rPr>
              <a:t>Top accommodation: </a:t>
            </a:r>
            <a:endParaRPr lang="en-US" sz="1600">
              <a:solidFill>
                <a:prstClr val="white"/>
              </a:solidFill>
              <a:latin typeface="Calibri" panose="020F0502020204030204"/>
            </a:endParaRPr>
          </a:p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1600">
                <a:solidFill>
                  <a:prstClr val="white"/>
                </a:solidFill>
                <a:latin typeface="Calibri" panose="020F0502020204030204"/>
              </a:rPr>
              <a:t>Private accomodation, camps and hotels</a:t>
            </a:r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325103CE-C541-0A40-7E42-D55BB3DC87C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2884" y="2642506"/>
            <a:ext cx="232464" cy="126035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57CB7E8-497C-1C53-0936-C32F6B00C75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2884" y="3979397"/>
            <a:ext cx="232464" cy="126035"/>
          </a:xfrm>
          <a:prstGeom prst="rect">
            <a:avLst/>
          </a:prstGeom>
        </p:spPr>
      </p:pic>
      <p:sp>
        <p:nvSpPr>
          <p:cNvPr id="16" name="Rectangle: Rounded Corners 4">
            <a:extLst>
              <a:ext uri="{FF2B5EF4-FFF2-40B4-BE49-F238E27FC236}">
                <a16:creationId xmlns:a16="http://schemas.microsoft.com/office/drawing/2014/main" id="{FD475C02-AAEA-ED3A-560E-6505CF47D571}"/>
              </a:ext>
            </a:extLst>
          </p:cNvPr>
          <p:cNvSpPr txBox="1"/>
          <p:nvPr/>
        </p:nvSpPr>
        <p:spPr>
          <a:xfrm>
            <a:off x="2397849" y="5130436"/>
            <a:ext cx="2054194" cy="121010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6830" tIns="36830" rIns="36830" bIns="36830" numCol="1" spcCol="1270" anchor="ctr" anchorCtr="0">
            <a:noAutofit/>
          </a:bodyPr>
          <a:lstStyle/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l-PL" sz="1600" b="1" dirty="0">
                <a:solidFill>
                  <a:prstClr val="white"/>
                </a:solidFill>
                <a:latin typeface="Calibri" panose="020F0502020204030204"/>
              </a:rPr>
              <a:t>Main reasons for traveling to Croatia: </a:t>
            </a:r>
          </a:p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l-PL" sz="1600" dirty="0">
                <a:solidFill>
                  <a:prstClr val="white"/>
                </a:solidFill>
                <a:latin typeface="Calibri" panose="020F0502020204030204"/>
              </a:rPr>
              <a:t>Sea, nature, city break tourism</a:t>
            </a:r>
          </a:p>
        </p:txBody>
      </p:sp>
      <p:sp>
        <p:nvSpPr>
          <p:cNvPr id="19" name="Rectangle: Rounded Corners 4">
            <a:extLst>
              <a:ext uri="{FF2B5EF4-FFF2-40B4-BE49-F238E27FC236}">
                <a16:creationId xmlns:a16="http://schemas.microsoft.com/office/drawing/2014/main" id="{760E07A5-0E11-EB53-C475-FEE351507124}"/>
              </a:ext>
            </a:extLst>
          </p:cNvPr>
          <p:cNvSpPr txBox="1"/>
          <p:nvPr/>
        </p:nvSpPr>
        <p:spPr>
          <a:xfrm>
            <a:off x="5100007" y="5130436"/>
            <a:ext cx="2054194" cy="121010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6830" tIns="36830" rIns="36830" bIns="36830" numCol="1" spcCol="1270" anchor="ctr" anchorCtr="0">
            <a:noAutofit/>
          </a:bodyPr>
          <a:lstStyle/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</a:pPr>
            <a:r>
              <a:rPr lang="en-US" sz="1600">
                <a:solidFill>
                  <a:prstClr val="white"/>
                </a:solidFill>
                <a:latin typeface="Calibri" panose="020F0502020204030204"/>
              </a:rPr>
              <a:t>Around </a:t>
            </a:r>
            <a:r>
              <a:rPr lang="en-US" sz="1600" b="1">
                <a:solidFill>
                  <a:prstClr val="white"/>
                </a:solidFill>
                <a:latin typeface="Calibri" panose="020F0502020204030204"/>
              </a:rPr>
              <a:t>27% of arrivals in Croatia </a:t>
            </a:r>
            <a:r>
              <a:rPr lang="en-US" sz="1600">
                <a:solidFill>
                  <a:prstClr val="white"/>
                </a:solidFill>
                <a:latin typeface="Calibri" panose="020F0502020204030204"/>
              </a:rPr>
              <a:t>were realized by </a:t>
            </a:r>
            <a:r>
              <a:rPr lang="en-US" sz="1600" b="1">
                <a:solidFill>
                  <a:prstClr val="white"/>
                </a:solidFill>
                <a:latin typeface="Calibri" panose="020F0502020204030204"/>
              </a:rPr>
              <a:t>agencies, </a:t>
            </a:r>
            <a:r>
              <a:rPr lang="en-US" sz="1600">
                <a:solidFill>
                  <a:prstClr val="white"/>
                </a:solidFill>
                <a:latin typeface="Calibri" panose="020F0502020204030204"/>
              </a:rPr>
              <a:t>the rest was </a:t>
            </a:r>
            <a:r>
              <a:rPr lang="en-US" sz="1600" b="1">
                <a:solidFill>
                  <a:prstClr val="white"/>
                </a:solidFill>
                <a:latin typeface="Calibri" panose="020F0502020204030204"/>
              </a:rPr>
              <a:t>individual traffic</a:t>
            </a:r>
            <a:endParaRPr lang="en-US" sz="1600" b="1" kern="1200">
              <a:solidFill>
                <a:prstClr val="white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171DAFA-CA23-4895-90CB-11B91CBACC4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59793" y="5712236"/>
            <a:ext cx="232464" cy="126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08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EAB9CCE6-74C3-B18B-8C95-9DAEA1B9F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735291" y="1418599"/>
            <a:ext cx="5410719" cy="5837619"/>
          </a:xfrm>
          <a:prstGeom prst="rect">
            <a:avLst/>
          </a:prstGeom>
        </p:spPr>
      </p:pic>
      <p:grpSp>
        <p:nvGrpSpPr>
          <p:cNvPr id="110" name="Group 109">
            <a:extLst>
              <a:ext uri="{FF2B5EF4-FFF2-40B4-BE49-F238E27FC236}">
                <a16:creationId xmlns:a16="http://schemas.microsoft.com/office/drawing/2014/main" id="{C4E6468A-4971-97D8-E624-8FB5506EFC9C}"/>
              </a:ext>
            </a:extLst>
          </p:cNvPr>
          <p:cNvGrpSpPr/>
          <p:nvPr/>
        </p:nvGrpSpPr>
        <p:grpSpPr>
          <a:xfrm>
            <a:off x="0" y="-1612"/>
            <a:ext cx="12204000" cy="911550"/>
            <a:chOff x="0" y="0"/>
            <a:chExt cx="12204000" cy="911550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DD1502F-EC6F-608A-4722-B61CA2AFB857}"/>
                </a:ext>
              </a:extLst>
            </p:cNvPr>
            <p:cNvSpPr/>
            <p:nvPr/>
          </p:nvSpPr>
          <p:spPr>
            <a:xfrm>
              <a:off x="0" y="0"/>
              <a:ext cx="12192000" cy="850575"/>
            </a:xfrm>
            <a:prstGeom prst="rect">
              <a:avLst/>
            </a:prstGeom>
            <a:solidFill>
              <a:srgbClr val="0037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r-H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31CB6B1C-0F3D-F8F2-794A-DD1FFDB11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98720"/>
              <a:ext cx="12204000" cy="112830"/>
            </a:xfrm>
            <a:prstGeom prst="rect">
              <a:avLst/>
            </a:prstGeom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F717368D-7086-4114-9547-46FC953F6D81}"/>
              </a:ext>
            </a:extLst>
          </p:cNvPr>
          <p:cNvSpPr txBox="1"/>
          <p:nvPr/>
        </p:nvSpPr>
        <p:spPr>
          <a:xfrm>
            <a:off x="442349" y="246244"/>
            <a:ext cx="9823616" cy="436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70000"/>
              </a:lnSpc>
            </a:pPr>
            <a:r>
              <a:rPr lang="en-US" sz="3000" b="1">
                <a:solidFill>
                  <a:schemeClr val="bg1"/>
                </a:solidFill>
                <a:cs typeface="Calibri"/>
              </a:rPr>
              <a:t>Croatian tourism in 2023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E52D93C-C132-C217-A2BF-2638535FC4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9790859" y="-173029"/>
            <a:ext cx="2651311" cy="17675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16D2B8B8-69F8-0F90-4215-DE948FE8E1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494800" y="6339600"/>
            <a:ext cx="576263" cy="352425"/>
          </a:xfrm>
          <a:prstGeom prst="rect">
            <a:avLst/>
          </a:prstGeom>
          <a:effectLst/>
        </p:spPr>
      </p:pic>
      <p:sp>
        <p:nvSpPr>
          <p:cNvPr id="10" name="CuadroTexto 7">
            <a:extLst>
              <a:ext uri="{FF2B5EF4-FFF2-40B4-BE49-F238E27FC236}">
                <a16:creationId xmlns:a16="http://schemas.microsoft.com/office/drawing/2014/main" id="{F1ACF1A2-FBC6-836D-C5CC-834262A47343}"/>
              </a:ext>
            </a:extLst>
          </p:cNvPr>
          <p:cNvSpPr txBox="1"/>
          <p:nvPr/>
        </p:nvSpPr>
        <p:spPr>
          <a:xfrm>
            <a:off x="11517888" y="6374646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1100" b="1" dirty="0">
                <a:solidFill>
                  <a:srgbClr val="003764"/>
                </a:solidFill>
                <a:latin typeface="Calibri"/>
                <a:cs typeface="Calibri"/>
              </a:rPr>
              <a:t>4</a:t>
            </a:r>
            <a:endParaRPr lang="es-ES" sz="1100" b="1" dirty="0">
              <a:solidFill>
                <a:srgbClr val="003764"/>
              </a:solidFill>
              <a:latin typeface="Calibri"/>
              <a:cs typeface="Calibri"/>
            </a:endParaRP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45AAFA42-F7B1-E5B4-F2DA-8AD497F16B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20452">
            <a:off x="5294192" y="1963804"/>
            <a:ext cx="232464" cy="12603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579C09-4B8D-8070-7030-208A8A74EEA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257104">
            <a:off x="2660733" y="3512222"/>
            <a:ext cx="232464" cy="126035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05EFB4DA-DF12-A27C-DF93-09A75F1C52EB}"/>
              </a:ext>
            </a:extLst>
          </p:cNvPr>
          <p:cNvSpPr/>
          <p:nvPr/>
        </p:nvSpPr>
        <p:spPr>
          <a:xfrm>
            <a:off x="515938" y="2315718"/>
            <a:ext cx="1930400" cy="1930400"/>
          </a:xfrm>
          <a:prstGeom prst="rect">
            <a:avLst/>
          </a:prstGeom>
          <a:solidFill>
            <a:srgbClr val="FAA7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3A521FF-B770-2353-78E6-20F6212BD05E}"/>
              </a:ext>
            </a:extLst>
          </p:cNvPr>
          <p:cNvSpPr txBox="1"/>
          <p:nvPr/>
        </p:nvSpPr>
        <p:spPr>
          <a:xfrm>
            <a:off x="676683" y="2880724"/>
            <a:ext cx="1557866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</a:pPr>
            <a:r>
              <a:rPr lang="pl-PL" sz="1600" b="1" dirty="0">
                <a:solidFill>
                  <a:prstClr val="white"/>
                </a:solidFill>
                <a:latin typeface="Calibri" panose="020F0502020204030204"/>
              </a:rPr>
              <a:t>Croatia</a:t>
            </a:r>
          </a:p>
          <a:p>
            <a:pPr lvl="0" algn="ctr" defTabSz="1289050">
              <a:lnSpc>
                <a:spcPct val="90000"/>
              </a:lnSpc>
              <a:spcBef>
                <a:spcPct val="0"/>
              </a:spcBef>
              <a:buClrTx/>
              <a:buSzTx/>
            </a:pPr>
            <a:r>
              <a:rPr lang="pl-PL" sz="1600" b="1" dirty="0">
                <a:solidFill>
                  <a:prstClr val="white"/>
                </a:solidFill>
                <a:latin typeface="Calibri" panose="020F0502020204030204"/>
              </a:rPr>
              <a:t>- even more competitive</a:t>
            </a:r>
          </a:p>
          <a:p>
            <a:pPr lvl="0" algn="ctr" defTabSz="1289050">
              <a:lnSpc>
                <a:spcPct val="90000"/>
              </a:lnSpc>
              <a:spcBef>
                <a:spcPct val="0"/>
              </a:spcBef>
              <a:buClrTx/>
              <a:buSzTx/>
            </a:pPr>
            <a:r>
              <a:rPr lang="pl-PL" sz="1600" b="1" dirty="0">
                <a:solidFill>
                  <a:prstClr val="white"/>
                </a:solidFill>
                <a:latin typeface="Calibri" panose="020F0502020204030204"/>
              </a:rPr>
              <a:t>in 2023: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38D6EA5F-544F-B87C-1C9C-F15F8F2063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836961">
            <a:off x="2660733" y="2881026"/>
            <a:ext cx="232464" cy="1260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E8766C-E465-DCA3-90E4-57DB70063FE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006737">
            <a:off x="5289409" y="5120233"/>
            <a:ext cx="232464" cy="126035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7FDF34CC-2239-0AC5-DA69-CAAB21C940F7}"/>
              </a:ext>
            </a:extLst>
          </p:cNvPr>
          <p:cNvSpPr/>
          <p:nvPr/>
        </p:nvSpPr>
        <p:spPr>
          <a:xfrm>
            <a:off x="3121376" y="1138012"/>
            <a:ext cx="1930400" cy="19304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B5D1B0C-28B5-2B22-0E29-E4EB0D25A189}"/>
              </a:ext>
            </a:extLst>
          </p:cNvPr>
          <p:cNvSpPr txBox="1"/>
          <p:nvPr/>
        </p:nvSpPr>
        <p:spPr>
          <a:xfrm>
            <a:off x="3307643" y="1782852"/>
            <a:ext cx="1557866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l-PL" sz="1600" dirty="0">
                <a:solidFill>
                  <a:prstClr val="white"/>
                </a:solidFill>
                <a:latin typeface="Calibri" panose="020F0502020204030204"/>
              </a:rPr>
              <a:t>Croatia is part</a:t>
            </a:r>
          </a:p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pl-PL" sz="1600" dirty="0">
                <a:solidFill>
                  <a:prstClr val="white"/>
                </a:solidFill>
                <a:latin typeface="Calibri" panose="020F0502020204030204"/>
              </a:rPr>
              <a:t>of the Shengen area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5CD4535-5A39-B043-1E77-2F92098039E0}"/>
              </a:ext>
            </a:extLst>
          </p:cNvPr>
          <p:cNvGrpSpPr/>
          <p:nvPr/>
        </p:nvGrpSpPr>
        <p:grpSpPr>
          <a:xfrm>
            <a:off x="3121376" y="3357461"/>
            <a:ext cx="1930400" cy="3211490"/>
            <a:chOff x="3121376" y="3360047"/>
            <a:chExt cx="1930400" cy="3211490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F8480CF-8C40-AD28-8626-7966B06BFCC2}"/>
                </a:ext>
              </a:extLst>
            </p:cNvPr>
            <p:cNvSpPr/>
            <p:nvPr/>
          </p:nvSpPr>
          <p:spPr>
            <a:xfrm>
              <a:off x="3121376" y="3360047"/>
              <a:ext cx="1930400" cy="1930400"/>
            </a:xfrm>
            <a:prstGeom prst="rect">
              <a:avLst/>
            </a:prstGeom>
            <a:solidFill>
              <a:srgbClr val="0037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82C2C21-E2B1-8AA7-F890-38EDBFCABE8D}"/>
                </a:ext>
              </a:extLst>
            </p:cNvPr>
            <p:cNvSpPr txBox="1"/>
            <p:nvPr/>
          </p:nvSpPr>
          <p:spPr>
            <a:xfrm>
              <a:off x="3307643" y="3954996"/>
              <a:ext cx="1557866" cy="7571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sz="1600" dirty="0">
                  <a:solidFill>
                    <a:prstClr val="white"/>
                  </a:solidFill>
                  <a:latin typeface="Calibri" panose="020F0502020204030204"/>
                </a:rPr>
                <a:t>Euro is the official currency in Croatia</a:t>
              </a:r>
              <a:endParaRPr lang="pl-PL" sz="1600" b="1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D0D7994-FC83-04D6-CEC1-65B2EEB2F2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1376" y="5284953"/>
              <a:ext cx="1930400" cy="12865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422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roup 109">
            <a:extLst>
              <a:ext uri="{FF2B5EF4-FFF2-40B4-BE49-F238E27FC236}">
                <a16:creationId xmlns:a16="http://schemas.microsoft.com/office/drawing/2014/main" id="{C4E6468A-4971-97D8-E624-8FB5506EFC9C}"/>
              </a:ext>
            </a:extLst>
          </p:cNvPr>
          <p:cNvGrpSpPr/>
          <p:nvPr/>
        </p:nvGrpSpPr>
        <p:grpSpPr>
          <a:xfrm>
            <a:off x="0" y="-1612"/>
            <a:ext cx="12204000" cy="911550"/>
            <a:chOff x="0" y="0"/>
            <a:chExt cx="12204000" cy="911550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DD1502F-EC6F-608A-4722-B61CA2AFB857}"/>
                </a:ext>
              </a:extLst>
            </p:cNvPr>
            <p:cNvSpPr/>
            <p:nvPr/>
          </p:nvSpPr>
          <p:spPr>
            <a:xfrm>
              <a:off x="0" y="0"/>
              <a:ext cx="12192000" cy="850575"/>
            </a:xfrm>
            <a:prstGeom prst="rect">
              <a:avLst/>
            </a:prstGeom>
            <a:solidFill>
              <a:srgbClr val="0037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r-H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31CB6B1C-0F3D-F8F2-794A-DD1FFDB11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98720"/>
              <a:ext cx="12204000" cy="112830"/>
            </a:xfrm>
            <a:prstGeom prst="rect">
              <a:avLst/>
            </a:prstGeom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F717368D-7086-4114-9547-46FC953F6D81}"/>
              </a:ext>
            </a:extLst>
          </p:cNvPr>
          <p:cNvSpPr txBox="1"/>
          <p:nvPr/>
        </p:nvSpPr>
        <p:spPr>
          <a:xfrm>
            <a:off x="442349" y="246244"/>
            <a:ext cx="9823616" cy="436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70000"/>
              </a:lnSpc>
            </a:pPr>
            <a:r>
              <a:rPr lang="en-US" sz="3000" b="1">
                <a:solidFill>
                  <a:schemeClr val="bg1"/>
                </a:solidFill>
                <a:cs typeface="Calibri"/>
              </a:rPr>
              <a:t>Large infrastructure projects and investments in quality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E52D93C-C132-C217-A2BF-2638535FC4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790859" y="-173029"/>
            <a:ext cx="2651311" cy="176754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16D2B8B8-69F8-0F90-4215-DE948FE8E1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494800" y="6339600"/>
            <a:ext cx="576263" cy="352425"/>
          </a:xfrm>
          <a:prstGeom prst="rect">
            <a:avLst/>
          </a:prstGeom>
          <a:effectLst/>
        </p:spPr>
      </p:pic>
      <p:sp>
        <p:nvSpPr>
          <p:cNvPr id="10" name="CuadroTexto 7">
            <a:extLst>
              <a:ext uri="{FF2B5EF4-FFF2-40B4-BE49-F238E27FC236}">
                <a16:creationId xmlns:a16="http://schemas.microsoft.com/office/drawing/2014/main" id="{F1ACF1A2-FBC6-836D-C5CC-834262A47343}"/>
              </a:ext>
            </a:extLst>
          </p:cNvPr>
          <p:cNvSpPr txBox="1"/>
          <p:nvPr/>
        </p:nvSpPr>
        <p:spPr>
          <a:xfrm>
            <a:off x="11517888" y="6374646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1100" b="1" dirty="0">
                <a:solidFill>
                  <a:srgbClr val="003764"/>
                </a:solidFill>
                <a:latin typeface="Calibri"/>
                <a:cs typeface="Calibri"/>
              </a:rPr>
              <a:t>5</a:t>
            </a:r>
            <a:endParaRPr lang="es-ES" sz="1100" b="1" dirty="0">
              <a:solidFill>
                <a:srgbClr val="003764"/>
              </a:solidFill>
              <a:latin typeface="Calibri"/>
              <a:cs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53BB44-8868-8D06-D96C-5085506103FE}"/>
              </a:ext>
            </a:extLst>
          </p:cNvPr>
          <p:cNvSpPr/>
          <p:nvPr/>
        </p:nvSpPr>
        <p:spPr>
          <a:xfrm>
            <a:off x="996328" y="1265303"/>
            <a:ext cx="2025285" cy="1703409"/>
          </a:xfrm>
          <a:prstGeom prst="rect">
            <a:avLst/>
          </a:prstGeom>
          <a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000" r="-13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426713-123A-2E62-E62B-1F8F9C733C0E}"/>
              </a:ext>
            </a:extLst>
          </p:cNvPr>
          <p:cNvSpPr/>
          <p:nvPr/>
        </p:nvSpPr>
        <p:spPr>
          <a:xfrm>
            <a:off x="241837" y="1869894"/>
            <a:ext cx="1097632" cy="1097632"/>
          </a:xfrm>
          <a:custGeom>
            <a:avLst/>
            <a:gdLst>
              <a:gd name="connsiteX0" fmla="*/ 0 w 1097632"/>
              <a:gd name="connsiteY0" fmla="*/ 0 h 1097632"/>
              <a:gd name="connsiteX1" fmla="*/ 1097632 w 1097632"/>
              <a:gd name="connsiteY1" fmla="*/ 0 h 1097632"/>
              <a:gd name="connsiteX2" fmla="*/ 1097632 w 1097632"/>
              <a:gd name="connsiteY2" fmla="*/ 1097632 h 1097632"/>
              <a:gd name="connsiteX3" fmla="*/ 0 w 1097632"/>
              <a:gd name="connsiteY3" fmla="*/ 1097632 h 1097632"/>
              <a:gd name="connsiteX4" fmla="*/ 0 w 1097632"/>
              <a:gd name="connsiteY4" fmla="*/ 0 h 1097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7632" h="1097632">
                <a:moveTo>
                  <a:pt x="0" y="0"/>
                </a:moveTo>
                <a:lnTo>
                  <a:pt x="1097632" y="0"/>
                </a:lnTo>
                <a:lnTo>
                  <a:pt x="1097632" y="1097632"/>
                </a:lnTo>
                <a:lnTo>
                  <a:pt x="0" y="1097632"/>
                </a:lnTo>
                <a:lnTo>
                  <a:pt x="0" y="0"/>
                </a:lnTo>
                <a:close/>
              </a:path>
            </a:pathLst>
          </a:custGeom>
          <a:solidFill>
            <a:srgbClr val="00376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000" tIns="49530" rIns="49530" bIns="49530" numCol="1" spcCol="1270" anchor="ctr" anchorCtr="0">
            <a:noAutofit/>
          </a:bodyPr>
          <a:lstStyle/>
          <a:p>
            <a:pPr marL="0" lvl="0" indent="0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300" b="1" kern="1200" noProof="0" dirty="0"/>
              <a:t>Dalmatia Dubrovnik</a:t>
            </a:r>
          </a:p>
          <a:p>
            <a:pPr marL="0" lvl="1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sz="1000" b="0" kern="1200" noProof="0" dirty="0" err="1"/>
              <a:t>Pelješac</a:t>
            </a:r>
            <a:r>
              <a:rPr lang="en-US" sz="1000" b="0" kern="1200" noProof="0" dirty="0"/>
              <a:t> bridge (2022)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D2C03E-F135-35C9-BEAA-681C055AC7A1}"/>
              </a:ext>
            </a:extLst>
          </p:cNvPr>
          <p:cNvSpPr/>
          <p:nvPr/>
        </p:nvSpPr>
        <p:spPr>
          <a:xfrm>
            <a:off x="4157240" y="1265303"/>
            <a:ext cx="2025285" cy="1703409"/>
          </a:xfrm>
          <a:prstGeom prst="rect">
            <a:avLst/>
          </a:prstGeom>
          <a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000" r="-18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-4325"/>
              <a:satOff val="207"/>
              <a:lumOff val="-706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CC0EAA6-2711-4C67-35D8-88522EAE40FA}"/>
              </a:ext>
            </a:extLst>
          </p:cNvPr>
          <p:cNvSpPr/>
          <p:nvPr/>
        </p:nvSpPr>
        <p:spPr>
          <a:xfrm>
            <a:off x="3402749" y="1869894"/>
            <a:ext cx="1097632" cy="1097632"/>
          </a:xfrm>
          <a:custGeom>
            <a:avLst/>
            <a:gdLst>
              <a:gd name="connsiteX0" fmla="*/ 0 w 1097632"/>
              <a:gd name="connsiteY0" fmla="*/ 0 h 1097632"/>
              <a:gd name="connsiteX1" fmla="*/ 1097632 w 1097632"/>
              <a:gd name="connsiteY1" fmla="*/ 0 h 1097632"/>
              <a:gd name="connsiteX2" fmla="*/ 1097632 w 1097632"/>
              <a:gd name="connsiteY2" fmla="*/ 1097632 h 1097632"/>
              <a:gd name="connsiteX3" fmla="*/ 0 w 1097632"/>
              <a:gd name="connsiteY3" fmla="*/ 1097632 h 1097632"/>
              <a:gd name="connsiteX4" fmla="*/ 0 w 1097632"/>
              <a:gd name="connsiteY4" fmla="*/ 0 h 1097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7632" h="1097632">
                <a:moveTo>
                  <a:pt x="0" y="0"/>
                </a:moveTo>
                <a:lnTo>
                  <a:pt x="1097632" y="0"/>
                </a:lnTo>
                <a:lnTo>
                  <a:pt x="1097632" y="1097632"/>
                </a:lnTo>
                <a:lnTo>
                  <a:pt x="0" y="1097632"/>
                </a:lnTo>
                <a:lnTo>
                  <a:pt x="0" y="0"/>
                </a:lnTo>
                <a:close/>
              </a:path>
            </a:pathLst>
          </a:custGeom>
          <a:solidFill>
            <a:srgbClr val="00376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50000"/>
              <a:hueOff val="201247"/>
              <a:satOff val="-4901"/>
              <a:lumOff val="21448"/>
              <a:alphaOff val="0"/>
            </a:schemeClr>
          </a:fillRef>
          <a:effectRef idx="0">
            <a:schemeClr val="accent1">
              <a:shade val="50000"/>
              <a:hueOff val="201247"/>
              <a:satOff val="-4901"/>
              <a:lumOff val="2144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000" tIns="49530" rIns="49530" bIns="49530" numCol="1" spcCol="1270" anchor="ctr" anchorCtr="0">
            <a:noAutofit/>
          </a:bodyPr>
          <a:lstStyle/>
          <a:p>
            <a:pPr marL="0" lvl="0" indent="0" algn="l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hr-HR" sz="1300" b="1" kern="1200" dirty="0"/>
              <a:t>SPLIT</a:t>
            </a:r>
          </a:p>
          <a:p>
            <a:pPr marL="0" lvl="1" algn="l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hr-HR" sz="1000" b="0" i="0" kern="1200" dirty="0" err="1"/>
              <a:t>Mövenpick</a:t>
            </a:r>
            <a:r>
              <a:rPr lang="hr-HR" sz="1000" b="0" i="0" kern="1200" dirty="0"/>
              <a:t> hotel (2023)</a:t>
            </a:r>
            <a:endParaRPr lang="hr-HR" sz="1000" b="0" kern="12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0B71C1C-C6D7-B39F-95EE-472CD06C8258}"/>
              </a:ext>
            </a:extLst>
          </p:cNvPr>
          <p:cNvSpPr/>
          <p:nvPr/>
        </p:nvSpPr>
        <p:spPr>
          <a:xfrm>
            <a:off x="996328" y="3334101"/>
            <a:ext cx="2025285" cy="1703409"/>
          </a:xfrm>
          <a:prstGeom prst="rect">
            <a:avLst/>
          </a:prstGeom>
          <a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-8650"/>
              <a:satOff val="415"/>
              <a:lumOff val="-1412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95B8AB4-0088-77A8-8E37-C509473AD6C8}"/>
              </a:ext>
            </a:extLst>
          </p:cNvPr>
          <p:cNvSpPr/>
          <p:nvPr/>
        </p:nvSpPr>
        <p:spPr>
          <a:xfrm>
            <a:off x="241837" y="3939878"/>
            <a:ext cx="1097632" cy="1097632"/>
          </a:xfrm>
          <a:custGeom>
            <a:avLst/>
            <a:gdLst>
              <a:gd name="connsiteX0" fmla="*/ 0 w 1097632"/>
              <a:gd name="connsiteY0" fmla="*/ 0 h 1097632"/>
              <a:gd name="connsiteX1" fmla="*/ 1097632 w 1097632"/>
              <a:gd name="connsiteY1" fmla="*/ 0 h 1097632"/>
              <a:gd name="connsiteX2" fmla="*/ 1097632 w 1097632"/>
              <a:gd name="connsiteY2" fmla="*/ 1097632 h 1097632"/>
              <a:gd name="connsiteX3" fmla="*/ 0 w 1097632"/>
              <a:gd name="connsiteY3" fmla="*/ 1097632 h 1097632"/>
              <a:gd name="connsiteX4" fmla="*/ 0 w 1097632"/>
              <a:gd name="connsiteY4" fmla="*/ 0 h 1097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7632" h="1097632">
                <a:moveTo>
                  <a:pt x="0" y="0"/>
                </a:moveTo>
                <a:lnTo>
                  <a:pt x="1097632" y="0"/>
                </a:lnTo>
                <a:lnTo>
                  <a:pt x="1097632" y="1097632"/>
                </a:lnTo>
                <a:lnTo>
                  <a:pt x="0" y="1097632"/>
                </a:lnTo>
                <a:lnTo>
                  <a:pt x="0" y="0"/>
                </a:lnTo>
                <a:close/>
              </a:path>
            </a:pathLst>
          </a:custGeom>
          <a:solidFill>
            <a:srgbClr val="00376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50000"/>
              <a:hueOff val="402493"/>
              <a:satOff val="-9802"/>
              <a:lumOff val="42896"/>
              <a:alphaOff val="0"/>
            </a:schemeClr>
          </a:fillRef>
          <a:effectRef idx="0">
            <a:schemeClr val="accent1">
              <a:shade val="50000"/>
              <a:hueOff val="402493"/>
              <a:satOff val="-9802"/>
              <a:lumOff val="4289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000" tIns="49530" rIns="49530" bIns="49530" numCol="1" spcCol="1270" anchor="ctr" anchorCtr="0">
            <a:noAutofit/>
          </a:bodyPr>
          <a:lstStyle/>
          <a:p>
            <a:pPr marL="0" lvl="0" indent="0" algn="l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300" b="1" kern="1200" noProof="0" dirty="0"/>
              <a:t>ZADAR</a:t>
            </a:r>
          </a:p>
          <a:p>
            <a:pPr marL="0" lvl="1" algn="l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sz="1000" b="0" i="0" kern="1200" noProof="0" dirty="0"/>
              <a:t>Hyatt Regency </a:t>
            </a:r>
            <a:r>
              <a:rPr lang="en-US" sz="1000" b="0" i="0" kern="1200" noProof="0" dirty="0" err="1"/>
              <a:t>Maraska</a:t>
            </a:r>
            <a:r>
              <a:rPr lang="en-US" sz="1000" b="0" i="0" kern="1200" noProof="0" dirty="0"/>
              <a:t> (2024)</a:t>
            </a:r>
            <a:endParaRPr lang="en-US" sz="1000" b="0" kern="1200" noProof="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95A70CA-CEB0-E98A-9E88-796483F3E82E}"/>
              </a:ext>
            </a:extLst>
          </p:cNvPr>
          <p:cNvSpPr/>
          <p:nvPr/>
        </p:nvSpPr>
        <p:spPr>
          <a:xfrm>
            <a:off x="4157240" y="3334101"/>
            <a:ext cx="2025285" cy="1703409"/>
          </a:xfrm>
          <a:prstGeom prst="rect">
            <a:avLst/>
          </a:prstGeom>
          <a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-12975"/>
              <a:satOff val="622"/>
              <a:lumOff val="-2118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1FDD530E-3603-0297-11BE-F26E974FBD89}"/>
              </a:ext>
            </a:extLst>
          </p:cNvPr>
          <p:cNvSpPr/>
          <p:nvPr/>
        </p:nvSpPr>
        <p:spPr>
          <a:xfrm>
            <a:off x="3402749" y="3939878"/>
            <a:ext cx="1097632" cy="1097632"/>
          </a:xfrm>
          <a:custGeom>
            <a:avLst/>
            <a:gdLst>
              <a:gd name="connsiteX0" fmla="*/ 0 w 1097632"/>
              <a:gd name="connsiteY0" fmla="*/ 0 h 1097632"/>
              <a:gd name="connsiteX1" fmla="*/ 1097632 w 1097632"/>
              <a:gd name="connsiteY1" fmla="*/ 0 h 1097632"/>
              <a:gd name="connsiteX2" fmla="*/ 1097632 w 1097632"/>
              <a:gd name="connsiteY2" fmla="*/ 1097632 h 1097632"/>
              <a:gd name="connsiteX3" fmla="*/ 0 w 1097632"/>
              <a:gd name="connsiteY3" fmla="*/ 1097632 h 1097632"/>
              <a:gd name="connsiteX4" fmla="*/ 0 w 1097632"/>
              <a:gd name="connsiteY4" fmla="*/ 0 h 1097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7632" h="1097632">
                <a:moveTo>
                  <a:pt x="0" y="0"/>
                </a:moveTo>
                <a:lnTo>
                  <a:pt x="1097632" y="0"/>
                </a:lnTo>
                <a:lnTo>
                  <a:pt x="1097632" y="1097632"/>
                </a:lnTo>
                <a:lnTo>
                  <a:pt x="0" y="1097632"/>
                </a:lnTo>
                <a:lnTo>
                  <a:pt x="0" y="0"/>
                </a:lnTo>
                <a:close/>
              </a:path>
            </a:pathLst>
          </a:custGeom>
          <a:solidFill>
            <a:srgbClr val="00376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shade val="50000"/>
              <a:hueOff val="201247"/>
              <a:satOff val="-4901"/>
              <a:lumOff val="21448"/>
              <a:alphaOff val="0"/>
            </a:schemeClr>
          </a:fillRef>
          <a:effectRef idx="0">
            <a:schemeClr val="accent1">
              <a:shade val="50000"/>
              <a:hueOff val="201247"/>
              <a:satOff val="-4901"/>
              <a:lumOff val="2144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000" tIns="49530" rIns="49530" bIns="49530" numCol="1" spcCol="1270" anchor="ctr" anchorCtr="0">
            <a:noAutofit/>
          </a:bodyPr>
          <a:lstStyle/>
          <a:p>
            <a:pPr marL="0" lvl="0" indent="0" algn="l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300" b="1" kern="1200" noProof="0" dirty="0"/>
              <a:t>ZAGREB</a:t>
            </a:r>
          </a:p>
          <a:p>
            <a:pPr marL="0" lvl="1" algn="l" defTabSz="4445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sz="1000" kern="1200" dirty="0" err="1"/>
              <a:t>art`otel</a:t>
            </a:r>
            <a:r>
              <a:rPr lang="en-US" sz="1000" kern="1200" dirty="0"/>
              <a:t> -Radisson hotel Group brand (Arena Hospitality Group) </a:t>
            </a:r>
            <a:r>
              <a:rPr lang="en-US" sz="1000" b="0" i="0" kern="1200" noProof="0" dirty="0"/>
              <a:t>(2023)</a:t>
            </a:r>
            <a:endParaRPr lang="en-US" sz="1000" b="0" kern="1200" noProof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E53F582-25FC-432B-3AA9-96A874E8B1BC}"/>
              </a:ext>
            </a:extLst>
          </p:cNvPr>
          <p:cNvSpPr/>
          <p:nvPr/>
        </p:nvSpPr>
        <p:spPr>
          <a:xfrm>
            <a:off x="6593470" y="2725584"/>
            <a:ext cx="2025285" cy="1703409"/>
          </a:xfrm>
          <a:prstGeom prst="rect">
            <a:avLst/>
          </a:prstGeom>
          <a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000" r="-13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CEEB3AD-EEE0-F666-5CBC-1241DF986A27}"/>
              </a:ext>
            </a:extLst>
          </p:cNvPr>
          <p:cNvSpPr/>
          <p:nvPr/>
        </p:nvSpPr>
        <p:spPr>
          <a:xfrm>
            <a:off x="5838979" y="3331361"/>
            <a:ext cx="1097632" cy="1097632"/>
          </a:xfrm>
          <a:custGeom>
            <a:avLst/>
            <a:gdLst>
              <a:gd name="connsiteX0" fmla="*/ 0 w 1097632"/>
              <a:gd name="connsiteY0" fmla="*/ 0 h 1097632"/>
              <a:gd name="connsiteX1" fmla="*/ 1097632 w 1097632"/>
              <a:gd name="connsiteY1" fmla="*/ 0 h 1097632"/>
              <a:gd name="connsiteX2" fmla="*/ 1097632 w 1097632"/>
              <a:gd name="connsiteY2" fmla="*/ 1097632 h 1097632"/>
              <a:gd name="connsiteX3" fmla="*/ 0 w 1097632"/>
              <a:gd name="connsiteY3" fmla="*/ 1097632 h 1097632"/>
              <a:gd name="connsiteX4" fmla="*/ 0 w 1097632"/>
              <a:gd name="connsiteY4" fmla="*/ 0 h 1097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7632" h="1097632">
                <a:moveTo>
                  <a:pt x="0" y="0"/>
                </a:moveTo>
                <a:lnTo>
                  <a:pt x="1097632" y="0"/>
                </a:lnTo>
                <a:lnTo>
                  <a:pt x="1097632" y="1097632"/>
                </a:lnTo>
                <a:lnTo>
                  <a:pt x="0" y="1097632"/>
                </a:lnTo>
                <a:lnTo>
                  <a:pt x="0" y="0"/>
                </a:lnTo>
                <a:close/>
              </a:path>
            </a:pathLst>
          </a:custGeom>
          <a:solidFill>
            <a:srgbClr val="003764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000" tIns="49530" rIns="49530" bIns="49530" numCol="1" spcCol="1270" anchor="ctr" anchorCtr="0">
            <a:noAutofit/>
          </a:bodyPr>
          <a:lstStyle/>
          <a:p>
            <a:pPr marL="0" lvl="0" indent="0" algn="l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300" b="1" kern="1200" noProof="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IČIĆI</a:t>
            </a:r>
            <a:endParaRPr lang="hr-HR" sz="1300" b="1" kern="1200" noProof="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  <a:p>
            <a:pPr marL="0" lvl="0" indent="0" algn="l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00" kern="1200" noProof="0" dirty="0" err="1">
                <a:solidFill>
                  <a:schemeClr val="lt1"/>
                </a:solidFill>
                <a:latin typeface="+mn-lt"/>
                <a:ea typeface="+mn-ea"/>
                <a:cs typeface="+mn-cs"/>
              </a:rPr>
              <a:t>Mariott</a:t>
            </a:r>
            <a:r>
              <a:rPr lang="en-US" sz="1000" kern="1200" noProof="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 Riva’s Hotel &amp; Resort (2024)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30B2E6A-06F1-1DD0-9262-1BB3AA41D4BC}"/>
              </a:ext>
            </a:extLst>
          </p:cNvPr>
          <p:cNvSpPr/>
          <p:nvPr/>
        </p:nvSpPr>
        <p:spPr>
          <a:xfrm>
            <a:off x="9728982" y="2725584"/>
            <a:ext cx="2025285" cy="1703409"/>
          </a:xfrm>
          <a:prstGeom prst="rect">
            <a:avLst/>
          </a:prstGeom>
          <a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4000" r="-34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-6487"/>
              <a:satOff val="311"/>
              <a:lumOff val="-1059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0D701B58-6F3F-386A-6190-CD2E87ED697F}"/>
              </a:ext>
            </a:extLst>
          </p:cNvPr>
          <p:cNvSpPr/>
          <p:nvPr/>
        </p:nvSpPr>
        <p:spPr>
          <a:xfrm>
            <a:off x="8974491" y="3331361"/>
            <a:ext cx="1097632" cy="1097632"/>
          </a:xfrm>
          <a:custGeom>
            <a:avLst/>
            <a:gdLst>
              <a:gd name="connsiteX0" fmla="*/ 0 w 1097632"/>
              <a:gd name="connsiteY0" fmla="*/ 0 h 1097632"/>
              <a:gd name="connsiteX1" fmla="*/ 1097632 w 1097632"/>
              <a:gd name="connsiteY1" fmla="*/ 0 h 1097632"/>
              <a:gd name="connsiteX2" fmla="*/ 1097632 w 1097632"/>
              <a:gd name="connsiteY2" fmla="*/ 1097632 h 1097632"/>
              <a:gd name="connsiteX3" fmla="*/ 0 w 1097632"/>
              <a:gd name="connsiteY3" fmla="*/ 1097632 h 1097632"/>
              <a:gd name="connsiteX4" fmla="*/ 0 w 1097632"/>
              <a:gd name="connsiteY4" fmla="*/ 0 h 1097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7632" h="1097632">
                <a:moveTo>
                  <a:pt x="0" y="0"/>
                </a:moveTo>
                <a:lnTo>
                  <a:pt x="1097632" y="0"/>
                </a:lnTo>
                <a:lnTo>
                  <a:pt x="1097632" y="1097632"/>
                </a:lnTo>
                <a:lnTo>
                  <a:pt x="0" y="1097632"/>
                </a:lnTo>
                <a:lnTo>
                  <a:pt x="0" y="0"/>
                </a:lnTo>
                <a:close/>
              </a:path>
            </a:pathLst>
          </a:custGeom>
          <a:solidFill>
            <a:srgbClr val="003764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shade val="50000"/>
              <a:hueOff val="268329"/>
              <a:satOff val="-6535"/>
              <a:lumOff val="2859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000" tIns="53340" rIns="53340" bIns="53340" numCol="1" spcCol="1270" anchor="ctr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b="1" kern="1200" noProof="0" dirty="0"/>
              <a:t>SPLIT</a:t>
            </a:r>
            <a:endParaRPr lang="hr-HR" sz="1400" b="1" kern="1200" noProof="0" dirty="0"/>
          </a:p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00" kern="1200" noProof="0" dirty="0">
                <a:solidFill>
                  <a:prstClr val="white"/>
                </a:solidFill>
                <a:latin typeface="Calibri" panose="020F0502020204030204"/>
                <a:ea typeface="+mn-ea"/>
                <a:cs typeface="+mn-cs"/>
              </a:rPr>
              <a:t>Hotel </a:t>
            </a:r>
            <a:r>
              <a:rPr lang="en-US" sz="1000" kern="1200" noProof="0" dirty="0" err="1">
                <a:solidFill>
                  <a:prstClr val="white"/>
                </a:solidFill>
                <a:latin typeface="Calibri" panose="020F0502020204030204"/>
                <a:ea typeface="+mn-ea"/>
                <a:cs typeface="+mn-cs"/>
              </a:rPr>
              <a:t>Marjan</a:t>
            </a:r>
            <a:r>
              <a:rPr lang="en-US" sz="1000" kern="1200" noProof="0" dirty="0">
                <a:solidFill>
                  <a:prstClr val="white"/>
                </a:solidFill>
                <a:latin typeface="Calibri" panose="020F0502020204030204"/>
                <a:ea typeface="+mn-ea"/>
                <a:cs typeface="+mn-cs"/>
              </a:rPr>
              <a:t> (2024/2025)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87AAEE9-F7A3-7556-EC2C-496F5C4F428C}"/>
              </a:ext>
            </a:extLst>
          </p:cNvPr>
          <p:cNvSpPr/>
          <p:nvPr/>
        </p:nvSpPr>
        <p:spPr>
          <a:xfrm>
            <a:off x="8135826" y="4792330"/>
            <a:ext cx="2025285" cy="1703409"/>
          </a:xfrm>
          <a:prstGeom prst="rect">
            <a:avLst/>
          </a:prstGeom>
          <a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000" r="-11000"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-12975"/>
              <a:satOff val="622"/>
              <a:lumOff val="-2118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3A13F42-BBEB-3820-2A8D-8F392523B6B8}"/>
              </a:ext>
            </a:extLst>
          </p:cNvPr>
          <p:cNvSpPr/>
          <p:nvPr/>
        </p:nvSpPr>
        <p:spPr>
          <a:xfrm>
            <a:off x="7381335" y="5398107"/>
            <a:ext cx="1097632" cy="1097632"/>
          </a:xfrm>
          <a:custGeom>
            <a:avLst/>
            <a:gdLst>
              <a:gd name="connsiteX0" fmla="*/ 0 w 1097632"/>
              <a:gd name="connsiteY0" fmla="*/ 0 h 1097632"/>
              <a:gd name="connsiteX1" fmla="*/ 1097632 w 1097632"/>
              <a:gd name="connsiteY1" fmla="*/ 0 h 1097632"/>
              <a:gd name="connsiteX2" fmla="*/ 1097632 w 1097632"/>
              <a:gd name="connsiteY2" fmla="*/ 1097632 h 1097632"/>
              <a:gd name="connsiteX3" fmla="*/ 0 w 1097632"/>
              <a:gd name="connsiteY3" fmla="*/ 1097632 h 1097632"/>
              <a:gd name="connsiteX4" fmla="*/ 0 w 1097632"/>
              <a:gd name="connsiteY4" fmla="*/ 0 h 1097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7632" h="1097632">
                <a:moveTo>
                  <a:pt x="0" y="0"/>
                </a:moveTo>
                <a:lnTo>
                  <a:pt x="1097632" y="0"/>
                </a:lnTo>
                <a:lnTo>
                  <a:pt x="1097632" y="1097632"/>
                </a:lnTo>
                <a:lnTo>
                  <a:pt x="0" y="1097632"/>
                </a:lnTo>
                <a:lnTo>
                  <a:pt x="0" y="0"/>
                </a:lnTo>
                <a:close/>
              </a:path>
            </a:pathLst>
          </a:custGeom>
          <a:solidFill>
            <a:srgbClr val="003764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shade val="50000"/>
              <a:hueOff val="268329"/>
              <a:satOff val="-6535"/>
              <a:lumOff val="2859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000" tIns="53340" rIns="108000" bIns="5334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400" b="1" kern="1200" noProof="0" dirty="0" err="1"/>
              <a:t>Omiš</a:t>
            </a:r>
            <a:r>
              <a:rPr lang="hr-HR" sz="1400" b="1" dirty="0"/>
              <a:t> </a:t>
            </a:r>
            <a:r>
              <a:rPr lang="en-US" sz="1400" b="1" kern="1200" noProof="0" dirty="0"/>
              <a:t>bypass</a:t>
            </a:r>
            <a:endParaRPr lang="hr-HR" sz="1400" b="1" kern="1200" noProof="0" dirty="0"/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00" kern="1200" noProof="0" dirty="0" err="1">
                <a:solidFill>
                  <a:prstClr val="white"/>
                </a:solidFill>
                <a:latin typeface="Calibri" panose="020F0502020204030204"/>
                <a:ea typeface="+mn-ea"/>
                <a:cs typeface="+mn-cs"/>
              </a:rPr>
              <a:t>Omiš</a:t>
            </a:r>
            <a:r>
              <a:rPr lang="en-US" sz="1000" kern="1200" noProof="0" dirty="0">
                <a:solidFill>
                  <a:prstClr val="white"/>
                </a:solidFill>
                <a:latin typeface="Calibri" panose="020F0502020204030204"/>
                <a:ea typeface="+mn-ea"/>
                <a:cs typeface="+mn-cs"/>
              </a:rPr>
              <a:t> – Split road (2024/2025)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7EB7CA-C145-583C-51CF-A10F37B7864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>
            <a:off x="538060" y="5456514"/>
            <a:ext cx="1352811" cy="1014608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223EB8D5-4C0A-E021-432A-B902B72E1922}"/>
              </a:ext>
            </a:extLst>
          </p:cNvPr>
          <p:cNvSpPr/>
          <p:nvPr/>
        </p:nvSpPr>
        <p:spPr>
          <a:xfrm>
            <a:off x="2269321" y="5165497"/>
            <a:ext cx="2885813" cy="1596642"/>
          </a:xfrm>
          <a:prstGeom prst="rightArrow">
            <a:avLst/>
          </a:prstGeom>
          <a:solidFill>
            <a:srgbClr val="8497B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54000" tIns="0" rIns="0" bIns="0" rtlCol="0" anchor="ctr">
            <a:noAutofit/>
          </a:bodyPr>
          <a:lstStyle/>
          <a:p>
            <a:pPr algn="ctr"/>
            <a:r>
              <a:rPr lang="en-US" sz="1400" dirty="0"/>
              <a:t>National recovery and resilience plan (300 million euros)</a:t>
            </a:r>
          </a:p>
        </p:txBody>
      </p:sp>
    </p:spTree>
    <p:extLst>
      <p:ext uri="{BB962C8B-B14F-4D97-AF65-F5344CB8AC3E}">
        <p14:creationId xmlns:p14="http://schemas.microsoft.com/office/powerpoint/2010/main" val="135437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B01A099E-97B9-7DAF-B6D7-F0A3867D1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34350" y="0"/>
            <a:ext cx="4057650" cy="6858000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2F5090FF-F1F6-588B-9ABE-84BF941A6052}"/>
              </a:ext>
            </a:extLst>
          </p:cNvPr>
          <p:cNvGrpSpPr/>
          <p:nvPr/>
        </p:nvGrpSpPr>
        <p:grpSpPr>
          <a:xfrm>
            <a:off x="8368268" y="6550950"/>
            <a:ext cx="3223622" cy="384640"/>
            <a:chOff x="4688920" y="6460386"/>
            <a:chExt cx="3223622" cy="384640"/>
          </a:xfrm>
          <a:effectLst>
            <a:glow rad="12700">
              <a:schemeClr val="tx1">
                <a:alpha val="50000"/>
              </a:schemeClr>
            </a:glow>
            <a:outerShdw blurRad="127000" dir="10800000" algn="ctr" rotWithShape="0">
              <a:schemeClr val="tx1">
                <a:alpha val="50000"/>
              </a:schemeClr>
            </a:outerShdw>
          </a:effectLst>
        </p:grpSpPr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7F518E2C-EE7A-C3FF-C3A5-80FD51135E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688920" y="6460386"/>
              <a:ext cx="119063" cy="185738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7435BEF-97F0-5C46-6F01-9E6B0A89FCBC}"/>
                </a:ext>
              </a:extLst>
            </p:cNvPr>
            <p:cNvSpPr txBox="1"/>
            <p:nvPr/>
          </p:nvSpPr>
          <p:spPr>
            <a:xfrm>
              <a:off x="4770323" y="6479072"/>
              <a:ext cx="314221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r-HR" sz="900" dirty="0">
                  <a:solidFill>
                    <a:schemeClr val="bg1"/>
                  </a:solidFill>
                </a:rPr>
                <a:t>Paklinski </a:t>
              </a:r>
              <a:r>
                <a:rPr lang="hr-HR" sz="900" dirty="0" err="1">
                  <a:solidFill>
                    <a:schemeClr val="bg1"/>
                  </a:solidFill>
                </a:rPr>
                <a:t>Islands</a:t>
              </a:r>
              <a:r>
                <a:rPr lang="hr-HR" sz="900" dirty="0">
                  <a:solidFill>
                    <a:schemeClr val="bg1"/>
                  </a:solidFill>
                </a:rPr>
                <a:t> (photo </a:t>
              </a:r>
              <a:r>
                <a:rPr lang="hr-HR" sz="900" dirty="0" err="1">
                  <a:solidFill>
                    <a:schemeClr val="bg1"/>
                  </a:solidFill>
                </a:rPr>
                <a:t>by</a:t>
              </a:r>
              <a:r>
                <a:rPr lang="hr-HR" sz="900" dirty="0">
                  <a:solidFill>
                    <a:schemeClr val="bg1"/>
                  </a:solidFill>
                </a:rPr>
                <a:t>  Boris </a:t>
              </a:r>
              <a:r>
                <a:rPr lang="hr-HR" sz="900" dirty="0" err="1">
                  <a:solidFill>
                    <a:schemeClr val="bg1"/>
                  </a:solidFill>
                </a:rPr>
                <a:t>Kačan</a:t>
              </a:r>
              <a:r>
                <a:rPr lang="hr-HR" sz="900" dirty="0">
                  <a:solidFill>
                    <a:schemeClr val="bg1"/>
                  </a:solidFill>
                </a:rPr>
                <a:t> / CNTB)</a:t>
              </a:r>
              <a:endParaRPr lang="hr-HR" sz="9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FF065E1-234B-1F4A-3EEB-D1FAC26DC61C}"/>
                </a:ext>
              </a:extLst>
            </p:cNvPr>
            <p:cNvSpPr/>
            <p:nvPr/>
          </p:nvSpPr>
          <p:spPr>
            <a:xfrm>
              <a:off x="5754727" y="6556997"/>
              <a:ext cx="316129" cy="2880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r-HR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13AE2446-B180-8DF1-1E71-FDADF601427A}"/>
              </a:ext>
            </a:extLst>
          </p:cNvPr>
          <p:cNvSpPr/>
          <p:nvPr/>
        </p:nvSpPr>
        <p:spPr>
          <a:xfrm>
            <a:off x="0" y="-1612"/>
            <a:ext cx="12192000" cy="850575"/>
          </a:xfrm>
          <a:prstGeom prst="rect">
            <a:avLst/>
          </a:prstGeom>
          <a:solidFill>
            <a:srgbClr val="003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71BD2B-3B20-D2E2-825A-D0E75AAE90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7108"/>
            <a:ext cx="12204000" cy="11283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FA117A56-9DF9-4696-BAF1-3A6E9CE098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494800" y="6339600"/>
            <a:ext cx="576263" cy="352425"/>
          </a:xfrm>
          <a:prstGeom prst="rect">
            <a:avLst/>
          </a:prstGeom>
          <a:effectLst/>
        </p:spPr>
      </p:pic>
      <p:sp>
        <p:nvSpPr>
          <p:cNvPr id="26" name="CuadroTexto 7">
            <a:extLst>
              <a:ext uri="{FF2B5EF4-FFF2-40B4-BE49-F238E27FC236}">
                <a16:creationId xmlns:a16="http://schemas.microsoft.com/office/drawing/2014/main" id="{34813ABB-2F33-4323-952C-F82C081D45A3}"/>
              </a:ext>
            </a:extLst>
          </p:cNvPr>
          <p:cNvSpPr txBox="1"/>
          <p:nvPr/>
        </p:nvSpPr>
        <p:spPr>
          <a:xfrm>
            <a:off x="11517888" y="6374646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1100" b="1" dirty="0">
                <a:solidFill>
                  <a:srgbClr val="003764"/>
                </a:solidFill>
                <a:latin typeface="Calibri"/>
                <a:cs typeface="Calibri"/>
              </a:rPr>
              <a:t>6</a:t>
            </a:r>
            <a:endParaRPr lang="es-ES" sz="1100" b="1" dirty="0">
              <a:solidFill>
                <a:srgbClr val="003764"/>
              </a:solidFill>
              <a:latin typeface="Calibri"/>
              <a:cs typeface="Calibri"/>
            </a:endParaRPr>
          </a:p>
        </p:txBody>
      </p:sp>
      <p:sp>
        <p:nvSpPr>
          <p:cNvPr id="5" name="CuadroTexto 3">
            <a:extLst>
              <a:ext uri="{FF2B5EF4-FFF2-40B4-BE49-F238E27FC236}">
                <a16:creationId xmlns:a16="http://schemas.microsoft.com/office/drawing/2014/main" id="{F717368D-7086-4114-9547-46FC953F6D81}"/>
              </a:ext>
            </a:extLst>
          </p:cNvPr>
          <p:cNvSpPr txBox="1"/>
          <p:nvPr/>
        </p:nvSpPr>
        <p:spPr>
          <a:xfrm>
            <a:off x="446730" y="271788"/>
            <a:ext cx="10142611" cy="35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70000"/>
              </a:lnSpc>
            </a:pPr>
            <a:r>
              <a:rPr lang="pl-PL" sz="2200" b="1" dirty="0">
                <a:solidFill>
                  <a:schemeClr val="bg1"/>
                </a:solidFill>
                <a:cs typeface="Calibri"/>
              </a:rPr>
              <a:t>A new strategic approach in the development and promotion of Croatian tourism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EADF36E7-7D94-00BB-D264-FC2069A0258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790859" y="-173029"/>
            <a:ext cx="2651311" cy="176754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5C97015-CC29-2801-9920-2E7AEB4CF09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5838" y="2195782"/>
            <a:ext cx="232464" cy="126035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3766A55-9FF6-57CF-DE54-CC6DCCFE5D40}"/>
              </a:ext>
            </a:extLst>
          </p:cNvPr>
          <p:cNvSpPr/>
          <p:nvPr/>
        </p:nvSpPr>
        <p:spPr>
          <a:xfrm>
            <a:off x="553887" y="1298397"/>
            <a:ext cx="1930400" cy="1930400"/>
          </a:xfrm>
          <a:prstGeom prst="rect">
            <a:avLst/>
          </a:prstGeom>
          <a:solidFill>
            <a:srgbClr val="003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C4504A7-AFA3-E3F6-444F-251CF8CE8240}"/>
              </a:ext>
            </a:extLst>
          </p:cNvPr>
          <p:cNvSpPr txBox="1"/>
          <p:nvPr/>
        </p:nvSpPr>
        <p:spPr>
          <a:xfrm>
            <a:off x="740154" y="1594183"/>
            <a:ext cx="1557866" cy="1338828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b="1" dirty="0">
                <a:solidFill>
                  <a:prstClr val="white"/>
                </a:solidFill>
                <a:latin typeface="Calibri" panose="020F0502020204030204"/>
              </a:rPr>
              <a:t>Sustainable tourism development strategy until 2030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80488B0-9619-A35A-3F65-5A19952E20D0}"/>
              </a:ext>
            </a:extLst>
          </p:cNvPr>
          <p:cNvSpPr/>
          <p:nvPr/>
        </p:nvSpPr>
        <p:spPr>
          <a:xfrm>
            <a:off x="2944710" y="1298397"/>
            <a:ext cx="1930400" cy="1930400"/>
          </a:xfrm>
          <a:prstGeom prst="rect">
            <a:avLst/>
          </a:prstGeom>
          <a:solidFill>
            <a:srgbClr val="FAA7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7E9A5FB-27FE-04AC-6AF7-8E9B0F225984}"/>
              </a:ext>
            </a:extLst>
          </p:cNvPr>
          <p:cNvSpPr txBox="1"/>
          <p:nvPr/>
        </p:nvSpPr>
        <p:spPr>
          <a:xfrm>
            <a:off x="3130977" y="1594183"/>
            <a:ext cx="1557866" cy="1338828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b="1" dirty="0">
                <a:solidFill>
                  <a:prstClr val="white"/>
                </a:solidFill>
                <a:latin typeface="Calibri" panose="020F0502020204030204"/>
              </a:rPr>
              <a:t>Strategic marketing and operational plan until 2026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6B64BFE-B9F9-CB32-A87F-55BDD1E7B956}"/>
              </a:ext>
            </a:extLst>
          </p:cNvPr>
          <p:cNvSpPr/>
          <p:nvPr/>
        </p:nvSpPr>
        <p:spPr>
          <a:xfrm>
            <a:off x="5335534" y="1298397"/>
            <a:ext cx="1930400" cy="1930400"/>
          </a:xfrm>
          <a:prstGeom prst="rect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08D6344-B4ED-7CA2-A87F-5DC78F630344}"/>
              </a:ext>
            </a:extLst>
          </p:cNvPr>
          <p:cNvSpPr txBox="1"/>
          <p:nvPr/>
        </p:nvSpPr>
        <p:spPr>
          <a:xfrm>
            <a:off x="5461185" y="1594183"/>
            <a:ext cx="1679099" cy="1338828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marL="0" lvl="0" indent="0" algn="ctr" defTabSz="1289050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b="1" dirty="0">
                <a:solidFill>
                  <a:prstClr val="white"/>
                </a:solidFill>
                <a:latin typeface="Calibri" panose="020F0502020204030204"/>
              </a:rPr>
              <a:t>New umbrella communication concept and visual identity in 2023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9A8642D4-5F78-3BF9-BFA7-0BBD930661E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9090" y="2195782"/>
            <a:ext cx="232464" cy="126035"/>
          </a:xfrm>
          <a:prstGeom prst="rect">
            <a:avLst/>
          </a:prstGeom>
        </p:spPr>
      </p:pic>
      <p:grpSp>
        <p:nvGrpSpPr>
          <p:cNvPr id="71" name="Group 70">
            <a:extLst>
              <a:ext uri="{FF2B5EF4-FFF2-40B4-BE49-F238E27FC236}">
                <a16:creationId xmlns:a16="http://schemas.microsoft.com/office/drawing/2014/main" id="{319FEAFC-B87F-2E8C-0A45-9F29AEFAD61B}"/>
              </a:ext>
            </a:extLst>
          </p:cNvPr>
          <p:cNvGrpSpPr/>
          <p:nvPr/>
        </p:nvGrpSpPr>
        <p:grpSpPr>
          <a:xfrm>
            <a:off x="545598" y="3700739"/>
            <a:ext cx="6740624" cy="2722110"/>
            <a:chOff x="545598" y="3884274"/>
            <a:chExt cx="6740624" cy="2722110"/>
          </a:xfrm>
        </p:grpSpPr>
        <p:sp>
          <p:nvSpPr>
            <p:cNvPr id="66" name="Frame 65">
              <a:extLst>
                <a:ext uri="{FF2B5EF4-FFF2-40B4-BE49-F238E27FC236}">
                  <a16:creationId xmlns:a16="http://schemas.microsoft.com/office/drawing/2014/main" id="{60ECDF1C-06C6-8196-6FF5-2C73E6D27EA9}"/>
                </a:ext>
              </a:extLst>
            </p:cNvPr>
            <p:cNvSpPr/>
            <p:nvPr/>
          </p:nvSpPr>
          <p:spPr>
            <a:xfrm>
              <a:off x="5542090" y="4827303"/>
              <a:ext cx="1744132" cy="1215735"/>
            </a:xfrm>
            <a:prstGeom prst="frame">
              <a:avLst>
                <a:gd name="adj1" fmla="val 5450"/>
              </a:avLst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7F5F094A-02F0-F06F-4B76-36274C5BDD54}"/>
                </a:ext>
              </a:extLst>
            </p:cNvPr>
            <p:cNvSpPr/>
            <p:nvPr/>
          </p:nvSpPr>
          <p:spPr>
            <a:xfrm>
              <a:off x="5346145" y="4671383"/>
              <a:ext cx="1750631" cy="1062000"/>
            </a:xfrm>
            <a:prstGeom prst="rect">
              <a:avLst/>
            </a:prstGeom>
            <a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1000" r="-11000" b="-15396"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53826E27-674B-293A-FDBF-6CD5ECA04DE6}"/>
                </a:ext>
              </a:extLst>
            </p:cNvPr>
            <p:cNvSpPr/>
            <p:nvPr/>
          </p:nvSpPr>
          <p:spPr>
            <a:xfrm>
              <a:off x="545598" y="3884274"/>
              <a:ext cx="6740624" cy="472766"/>
            </a:xfrm>
            <a:prstGeom prst="roundRect">
              <a:avLst/>
            </a:prstGeom>
            <a:solidFill>
              <a:srgbClr val="003764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 anchor="ctr" anchorCtr="1"/>
            <a:lstStyle/>
            <a:p>
              <a:pPr algn="ctr"/>
              <a:r>
                <a:rPr lang="en-US" b="1" dirty="0"/>
                <a:t>Focus on sustainability</a:t>
              </a:r>
            </a:p>
          </p:txBody>
        </p:sp>
        <p:sp>
          <p:nvSpPr>
            <p:cNvPr id="9" name="Frame 8">
              <a:extLst>
                <a:ext uri="{FF2B5EF4-FFF2-40B4-BE49-F238E27FC236}">
                  <a16:creationId xmlns:a16="http://schemas.microsoft.com/office/drawing/2014/main" id="{E068F09F-65BF-2113-5CB5-883A8B1C25D5}"/>
                </a:ext>
              </a:extLst>
            </p:cNvPr>
            <p:cNvSpPr/>
            <p:nvPr/>
          </p:nvSpPr>
          <p:spPr>
            <a:xfrm>
              <a:off x="740154" y="4827303"/>
              <a:ext cx="1744132" cy="1215735"/>
            </a:xfrm>
            <a:prstGeom prst="frame">
              <a:avLst>
                <a:gd name="adj1" fmla="val 5450"/>
              </a:avLst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D2698D7-038A-5D4F-F58B-2F2A790B57C6}"/>
                </a:ext>
              </a:extLst>
            </p:cNvPr>
            <p:cNvSpPr/>
            <p:nvPr/>
          </p:nvSpPr>
          <p:spPr>
            <a:xfrm>
              <a:off x="545598" y="4517241"/>
              <a:ext cx="1752422" cy="1215735"/>
            </a:xfrm>
            <a:prstGeom prst="rect">
              <a:avLst/>
            </a:prstGeom>
            <a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7791" r="-10209"/>
              </a:stretch>
            </a:blip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816645C-C94F-2480-90AC-91D6EC339F3E}"/>
                </a:ext>
              </a:extLst>
            </p:cNvPr>
            <p:cNvSpPr/>
            <p:nvPr/>
          </p:nvSpPr>
          <p:spPr>
            <a:xfrm>
              <a:off x="730568" y="5795340"/>
              <a:ext cx="1428753" cy="130830"/>
            </a:xfrm>
            <a:custGeom>
              <a:avLst/>
              <a:gdLst>
                <a:gd name="connsiteX0" fmla="*/ 0 w 1428753"/>
                <a:gd name="connsiteY0" fmla="*/ 0 h 130830"/>
                <a:gd name="connsiteX1" fmla="*/ 1428753 w 1428753"/>
                <a:gd name="connsiteY1" fmla="*/ 0 h 130830"/>
                <a:gd name="connsiteX2" fmla="*/ 1428753 w 1428753"/>
                <a:gd name="connsiteY2" fmla="*/ 130830 h 130830"/>
                <a:gd name="connsiteX3" fmla="*/ 0 w 1428753"/>
                <a:gd name="connsiteY3" fmla="*/ 130830 h 130830"/>
                <a:gd name="connsiteX4" fmla="*/ 0 w 1428753"/>
                <a:gd name="connsiteY4" fmla="*/ 0 h 130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3" h="130830">
                  <a:moveTo>
                    <a:pt x="0" y="0"/>
                  </a:moveTo>
                  <a:lnTo>
                    <a:pt x="1428753" y="0"/>
                  </a:lnTo>
                  <a:lnTo>
                    <a:pt x="1428753" y="130830"/>
                  </a:lnTo>
                  <a:lnTo>
                    <a:pt x="0" y="13083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53340" rIns="142240" bIns="53340" numCol="1" spcCol="1270" anchor="ctr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hr-HR" sz="1400" b="1" kern="1200" dirty="0">
                  <a:solidFill>
                    <a:srgbClr val="003764"/>
                  </a:solidFill>
                  <a:latin typeface="+mn-lt"/>
                  <a:ea typeface="+mn-ea"/>
                  <a:cs typeface="Calibri"/>
                </a:rPr>
                <a:t>Dubrovnik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8324564-2356-DF9A-B4DA-9FEA23C56D5A}"/>
                </a:ext>
              </a:extLst>
            </p:cNvPr>
            <p:cNvSpPr/>
            <p:nvPr/>
          </p:nvSpPr>
          <p:spPr>
            <a:xfrm>
              <a:off x="878037" y="6119766"/>
              <a:ext cx="1281284" cy="486618"/>
            </a:xfrm>
            <a:custGeom>
              <a:avLst/>
              <a:gdLst>
                <a:gd name="connsiteX0" fmla="*/ 0 w 708121"/>
                <a:gd name="connsiteY0" fmla="*/ 0 h 1102185"/>
                <a:gd name="connsiteX1" fmla="*/ 708121 w 708121"/>
                <a:gd name="connsiteY1" fmla="*/ 0 h 1102185"/>
                <a:gd name="connsiteX2" fmla="*/ 708121 w 708121"/>
                <a:gd name="connsiteY2" fmla="*/ 1102185 h 1102185"/>
                <a:gd name="connsiteX3" fmla="*/ 0 w 708121"/>
                <a:gd name="connsiteY3" fmla="*/ 1102185 h 1102185"/>
                <a:gd name="connsiteX4" fmla="*/ 0 w 708121"/>
                <a:gd name="connsiteY4" fmla="*/ 0 h 1102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121" h="1102185">
                  <a:moveTo>
                    <a:pt x="0" y="0"/>
                  </a:moveTo>
                  <a:lnTo>
                    <a:pt x="708121" y="0"/>
                  </a:lnTo>
                  <a:lnTo>
                    <a:pt x="708121" y="1102185"/>
                  </a:lnTo>
                  <a:lnTo>
                    <a:pt x="0" y="110218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000" b="1" kern="1200" noProof="0" dirty="0">
                  <a:solidFill>
                    <a:srgbClr val="003764"/>
                  </a:solidFill>
                  <a:latin typeface="Calibri" panose="020F0502020204030204"/>
                  <a:ea typeface="+mn-ea"/>
                  <a:cs typeface="Calibri"/>
                </a:rPr>
                <a:t>Strategic management of the destination with an action plan </a:t>
              </a:r>
            </a:p>
          </p:txBody>
        </p:sp>
        <p:sp>
          <p:nvSpPr>
            <p:cNvPr id="45" name="Frame 44">
              <a:extLst>
                <a:ext uri="{FF2B5EF4-FFF2-40B4-BE49-F238E27FC236}">
                  <a16:creationId xmlns:a16="http://schemas.microsoft.com/office/drawing/2014/main" id="{01192947-DF6C-FC50-396C-E5489EC6D98B}"/>
                </a:ext>
              </a:extLst>
            </p:cNvPr>
            <p:cNvSpPr/>
            <p:nvPr/>
          </p:nvSpPr>
          <p:spPr>
            <a:xfrm>
              <a:off x="3151266" y="4827303"/>
              <a:ext cx="1744132" cy="1215735"/>
            </a:xfrm>
            <a:prstGeom prst="frame">
              <a:avLst>
                <a:gd name="adj1" fmla="val 5450"/>
              </a:avLst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7AB5408-1703-8E60-BA3B-D7E01B905C98}"/>
                </a:ext>
              </a:extLst>
            </p:cNvPr>
            <p:cNvSpPr/>
            <p:nvPr/>
          </p:nvSpPr>
          <p:spPr>
            <a:xfrm>
              <a:off x="3141680" y="5795340"/>
              <a:ext cx="1744132" cy="130830"/>
            </a:xfrm>
            <a:custGeom>
              <a:avLst/>
              <a:gdLst>
                <a:gd name="connsiteX0" fmla="*/ 0 w 1428753"/>
                <a:gd name="connsiteY0" fmla="*/ 0 h 130830"/>
                <a:gd name="connsiteX1" fmla="*/ 1428753 w 1428753"/>
                <a:gd name="connsiteY1" fmla="*/ 0 h 130830"/>
                <a:gd name="connsiteX2" fmla="*/ 1428753 w 1428753"/>
                <a:gd name="connsiteY2" fmla="*/ 130830 h 130830"/>
                <a:gd name="connsiteX3" fmla="*/ 0 w 1428753"/>
                <a:gd name="connsiteY3" fmla="*/ 130830 h 130830"/>
                <a:gd name="connsiteX4" fmla="*/ 0 w 1428753"/>
                <a:gd name="connsiteY4" fmla="*/ 0 h 130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3" h="130830">
                  <a:moveTo>
                    <a:pt x="0" y="0"/>
                  </a:moveTo>
                  <a:lnTo>
                    <a:pt x="1428753" y="0"/>
                  </a:lnTo>
                  <a:lnTo>
                    <a:pt x="1428753" y="130830"/>
                  </a:lnTo>
                  <a:lnTo>
                    <a:pt x="0" y="13083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53340" rIns="142240" bIns="53340" numCol="1" spcCol="1270" anchor="ctr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hr-HR" sz="1400" b="1" kern="1200" dirty="0">
                  <a:solidFill>
                    <a:srgbClr val="003764"/>
                  </a:solidFill>
                  <a:latin typeface="+mn-lt"/>
                  <a:ea typeface="+mn-ea"/>
                  <a:cs typeface="Calibri"/>
                </a:rPr>
                <a:t>NP Plitvice </a:t>
              </a:r>
              <a:r>
                <a:rPr lang="hr-HR" sz="1400" b="1" kern="1200" dirty="0" err="1">
                  <a:solidFill>
                    <a:srgbClr val="003764"/>
                  </a:solidFill>
                  <a:latin typeface="+mn-lt"/>
                  <a:ea typeface="+mn-ea"/>
                  <a:cs typeface="Calibri"/>
                </a:rPr>
                <a:t>Lakes</a:t>
              </a:r>
              <a:endParaRPr lang="hr-HR" sz="1400" b="1" kern="1200" dirty="0">
                <a:solidFill>
                  <a:srgbClr val="003764"/>
                </a:solidFill>
                <a:latin typeface="+mn-lt"/>
                <a:ea typeface="+mn-ea"/>
                <a:cs typeface="Calibri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F11F88C9-43CD-71B2-54D4-264A6995EEBF}"/>
                </a:ext>
              </a:extLst>
            </p:cNvPr>
            <p:cNvSpPr/>
            <p:nvPr/>
          </p:nvSpPr>
          <p:spPr>
            <a:xfrm>
              <a:off x="3289149" y="6119766"/>
              <a:ext cx="1397900" cy="486618"/>
            </a:xfrm>
            <a:custGeom>
              <a:avLst/>
              <a:gdLst>
                <a:gd name="connsiteX0" fmla="*/ 0 w 708121"/>
                <a:gd name="connsiteY0" fmla="*/ 0 h 1102185"/>
                <a:gd name="connsiteX1" fmla="*/ 708121 w 708121"/>
                <a:gd name="connsiteY1" fmla="*/ 0 h 1102185"/>
                <a:gd name="connsiteX2" fmla="*/ 708121 w 708121"/>
                <a:gd name="connsiteY2" fmla="*/ 1102185 h 1102185"/>
                <a:gd name="connsiteX3" fmla="*/ 0 w 708121"/>
                <a:gd name="connsiteY3" fmla="*/ 1102185 h 1102185"/>
                <a:gd name="connsiteX4" fmla="*/ 0 w 708121"/>
                <a:gd name="connsiteY4" fmla="*/ 0 h 1102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121" h="1102185">
                  <a:moveTo>
                    <a:pt x="0" y="0"/>
                  </a:moveTo>
                  <a:lnTo>
                    <a:pt x="708121" y="0"/>
                  </a:lnTo>
                  <a:lnTo>
                    <a:pt x="708121" y="1102185"/>
                  </a:lnTo>
                  <a:lnTo>
                    <a:pt x="0" y="110218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000" b="1" kern="1200" noProof="0" dirty="0">
                  <a:solidFill>
                    <a:srgbClr val="003764"/>
                  </a:solidFill>
                  <a:latin typeface="Calibri" panose="020F0502020204030204"/>
                  <a:ea typeface="+mn-ea"/>
                  <a:cs typeface="Calibri"/>
                </a:rPr>
                <a:t>Management of the number of visitors, usage of renewable energy resources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29E7A6D-1B26-F899-F4B2-9661258408BF}"/>
                </a:ext>
              </a:extLst>
            </p:cNvPr>
            <p:cNvSpPr/>
            <p:nvPr/>
          </p:nvSpPr>
          <p:spPr>
            <a:xfrm>
              <a:off x="2944710" y="4671384"/>
              <a:ext cx="1764421" cy="1062000"/>
            </a:xfrm>
            <a:prstGeom prst="rect">
              <a:avLst/>
            </a:prstGeom>
            <a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000" t="-8153" r="-2000" b="-8153"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5822F3F-5279-87A5-AA1C-8711B474B312}"/>
                </a:ext>
              </a:extLst>
            </p:cNvPr>
            <p:cNvSpPr txBox="1"/>
            <p:nvPr/>
          </p:nvSpPr>
          <p:spPr>
            <a:xfrm rot="16200000">
              <a:off x="3993827" y="5176955"/>
              <a:ext cx="1211197" cy="200055"/>
            </a:xfrm>
            <a:prstGeom prst="rect">
              <a:avLst/>
            </a:prstGeom>
            <a:noFill/>
            <a:effectLst>
              <a:outerShdw blurRad="38100" algn="ctr" rotWithShape="0">
                <a:schemeClr val="tx1"/>
              </a:outerShdw>
            </a:effectLst>
          </p:spPr>
          <p:txBody>
            <a:bodyPr wrap="square" rtlCol="0">
              <a:spAutoFit/>
            </a:bodyPr>
            <a:lstStyle/>
            <a:p>
              <a:pPr algn="r"/>
              <a:r>
                <a:rPr lang="hr-HR" sz="700" dirty="0">
                  <a:solidFill>
                    <a:schemeClr val="bg1"/>
                  </a:solidFill>
                </a:rPr>
                <a:t>L. </a:t>
              </a:r>
              <a:r>
                <a:rPr lang="hr-HR" sz="700" dirty="0" err="1">
                  <a:solidFill>
                    <a:schemeClr val="bg1"/>
                  </a:solidFill>
                </a:rPr>
                <a:t>Esenko</a:t>
              </a:r>
              <a:r>
                <a:rPr lang="hr-HR" sz="700" dirty="0">
                  <a:solidFill>
                    <a:schemeClr val="bg1"/>
                  </a:solidFill>
                </a:rPr>
                <a:t>/ CNTB</a:t>
              </a:r>
              <a:endParaRPr lang="hr-HR" sz="7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111751FE-4C14-1EBF-8F6C-D3265B3E3866}"/>
                </a:ext>
              </a:extLst>
            </p:cNvPr>
            <p:cNvSpPr/>
            <p:nvPr/>
          </p:nvSpPr>
          <p:spPr>
            <a:xfrm>
              <a:off x="5532504" y="5795340"/>
              <a:ext cx="1744132" cy="130830"/>
            </a:xfrm>
            <a:custGeom>
              <a:avLst/>
              <a:gdLst>
                <a:gd name="connsiteX0" fmla="*/ 0 w 1428753"/>
                <a:gd name="connsiteY0" fmla="*/ 0 h 130830"/>
                <a:gd name="connsiteX1" fmla="*/ 1428753 w 1428753"/>
                <a:gd name="connsiteY1" fmla="*/ 0 h 130830"/>
                <a:gd name="connsiteX2" fmla="*/ 1428753 w 1428753"/>
                <a:gd name="connsiteY2" fmla="*/ 130830 h 130830"/>
                <a:gd name="connsiteX3" fmla="*/ 0 w 1428753"/>
                <a:gd name="connsiteY3" fmla="*/ 130830 h 130830"/>
                <a:gd name="connsiteX4" fmla="*/ 0 w 1428753"/>
                <a:gd name="connsiteY4" fmla="*/ 0 h 130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3" h="130830">
                  <a:moveTo>
                    <a:pt x="0" y="0"/>
                  </a:moveTo>
                  <a:lnTo>
                    <a:pt x="1428753" y="0"/>
                  </a:lnTo>
                  <a:lnTo>
                    <a:pt x="1428753" y="130830"/>
                  </a:lnTo>
                  <a:lnTo>
                    <a:pt x="0" y="13083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2240" tIns="53340" rIns="142240" bIns="53340" numCol="1" spcCol="1270" anchor="ctr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hr-HR" sz="1400" b="1" kern="1200" dirty="0">
                  <a:solidFill>
                    <a:srgbClr val="003764"/>
                  </a:solidFill>
                  <a:latin typeface="+mn-lt"/>
                  <a:ea typeface="+mn-ea"/>
                  <a:cs typeface="Calibri"/>
                </a:rPr>
                <a:t>Valamar Riviera</a:t>
              </a: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BE0968A-DD16-92EE-98FB-B02DF68B72D5}"/>
                </a:ext>
              </a:extLst>
            </p:cNvPr>
            <p:cNvSpPr/>
            <p:nvPr/>
          </p:nvSpPr>
          <p:spPr>
            <a:xfrm>
              <a:off x="5679973" y="6119766"/>
              <a:ext cx="1315405" cy="486618"/>
            </a:xfrm>
            <a:custGeom>
              <a:avLst/>
              <a:gdLst>
                <a:gd name="connsiteX0" fmla="*/ 0 w 708121"/>
                <a:gd name="connsiteY0" fmla="*/ 0 h 1102185"/>
                <a:gd name="connsiteX1" fmla="*/ 708121 w 708121"/>
                <a:gd name="connsiteY1" fmla="*/ 0 h 1102185"/>
                <a:gd name="connsiteX2" fmla="*/ 708121 w 708121"/>
                <a:gd name="connsiteY2" fmla="*/ 1102185 h 1102185"/>
                <a:gd name="connsiteX3" fmla="*/ 0 w 708121"/>
                <a:gd name="connsiteY3" fmla="*/ 1102185 h 1102185"/>
                <a:gd name="connsiteX4" fmla="*/ 0 w 708121"/>
                <a:gd name="connsiteY4" fmla="*/ 0 h 1102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121" h="1102185">
                  <a:moveTo>
                    <a:pt x="0" y="0"/>
                  </a:moveTo>
                  <a:lnTo>
                    <a:pt x="708121" y="0"/>
                  </a:lnTo>
                  <a:lnTo>
                    <a:pt x="708121" y="1102185"/>
                  </a:lnTo>
                  <a:lnTo>
                    <a:pt x="0" y="110218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t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000" b="1" kern="1200" noProof="0" dirty="0">
                  <a:solidFill>
                    <a:srgbClr val="003764"/>
                  </a:solidFill>
                  <a:latin typeface="Calibri" panose="020F0502020204030204"/>
                  <a:ea typeface="+mn-ea"/>
                  <a:cs typeface="Calibri"/>
                </a:rPr>
                <a:t>Excellence in applying the principles of sustainable tourism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692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B35A09-0C72-8211-5EB3-64A1964B3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34350" y="0"/>
            <a:ext cx="4057650" cy="6858000"/>
          </a:xfrm>
          <a:prstGeom prst="rect">
            <a:avLst/>
          </a:prstGeom>
        </p:spPr>
      </p:pic>
      <p:grpSp>
        <p:nvGrpSpPr>
          <p:cNvPr id="110" name="Group 109">
            <a:extLst>
              <a:ext uri="{FF2B5EF4-FFF2-40B4-BE49-F238E27FC236}">
                <a16:creationId xmlns:a16="http://schemas.microsoft.com/office/drawing/2014/main" id="{C4E6468A-4971-97D8-E624-8FB5506EFC9C}"/>
              </a:ext>
            </a:extLst>
          </p:cNvPr>
          <p:cNvGrpSpPr/>
          <p:nvPr/>
        </p:nvGrpSpPr>
        <p:grpSpPr>
          <a:xfrm>
            <a:off x="0" y="-1612"/>
            <a:ext cx="12204000" cy="911550"/>
            <a:chOff x="0" y="0"/>
            <a:chExt cx="12204000" cy="911550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DD1502F-EC6F-608A-4722-B61CA2AFB857}"/>
                </a:ext>
              </a:extLst>
            </p:cNvPr>
            <p:cNvSpPr/>
            <p:nvPr/>
          </p:nvSpPr>
          <p:spPr>
            <a:xfrm>
              <a:off x="0" y="0"/>
              <a:ext cx="12192000" cy="850575"/>
            </a:xfrm>
            <a:prstGeom prst="rect">
              <a:avLst/>
            </a:prstGeom>
            <a:solidFill>
              <a:srgbClr val="0037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hr-H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31CB6B1C-0F3D-F8F2-794A-DD1FFDB11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98720"/>
              <a:ext cx="12204000" cy="112830"/>
            </a:xfrm>
            <a:prstGeom prst="rect">
              <a:avLst/>
            </a:prstGeom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F717368D-7086-4114-9547-46FC953F6D81}"/>
              </a:ext>
            </a:extLst>
          </p:cNvPr>
          <p:cNvSpPr txBox="1"/>
          <p:nvPr/>
        </p:nvSpPr>
        <p:spPr>
          <a:xfrm>
            <a:off x="442349" y="246244"/>
            <a:ext cx="9823616" cy="401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70000"/>
              </a:lnSpc>
            </a:pPr>
            <a:r>
              <a:rPr lang="en-US" sz="2700" b="1" dirty="0">
                <a:solidFill>
                  <a:schemeClr val="bg1"/>
                </a:solidFill>
                <a:cs typeface="Calibri"/>
              </a:rPr>
              <a:t>Cooperation with key partners on the German market: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E52D93C-C132-C217-A2BF-2638535FC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790859" y="-173029"/>
            <a:ext cx="2651311" cy="176754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88A316C-650C-AC35-F2F4-19FCBC70F6E6}"/>
              </a:ext>
            </a:extLst>
          </p:cNvPr>
          <p:cNvGrpSpPr/>
          <p:nvPr/>
        </p:nvGrpSpPr>
        <p:grpSpPr>
          <a:xfrm>
            <a:off x="553887" y="1657366"/>
            <a:ext cx="6712047" cy="1930400"/>
            <a:chOff x="553887" y="1657366"/>
            <a:chExt cx="6712047" cy="1930400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AA579C09-4B8D-8070-7030-208A8A74EE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595838" y="2554751"/>
              <a:ext cx="232464" cy="126035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05EFB4DA-DF12-A27C-DF93-09A75F1C52EB}"/>
                </a:ext>
              </a:extLst>
            </p:cNvPr>
            <p:cNvSpPr/>
            <p:nvPr/>
          </p:nvSpPr>
          <p:spPr>
            <a:xfrm>
              <a:off x="553887" y="1657366"/>
              <a:ext cx="1930400" cy="1930400"/>
            </a:xfrm>
            <a:prstGeom prst="rect">
              <a:avLst/>
            </a:prstGeom>
            <a:solidFill>
              <a:srgbClr val="0037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3A521FF-B770-2353-78E6-20F6212BD05E}"/>
                </a:ext>
              </a:extLst>
            </p:cNvPr>
            <p:cNvSpPr txBox="1"/>
            <p:nvPr/>
          </p:nvSpPr>
          <p:spPr>
            <a:xfrm>
              <a:off x="740154" y="2451750"/>
              <a:ext cx="1557866" cy="341632"/>
            </a:xfrm>
            <a:prstGeom prst="rect">
              <a:avLst/>
            </a:prstGeom>
            <a:noFill/>
          </p:spPr>
          <p:txBody>
            <a:bodyPr wrap="square" anchor="ctr" anchorCtr="0">
              <a:sp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b="1" dirty="0">
                  <a:solidFill>
                    <a:prstClr val="white"/>
                  </a:solidFill>
                  <a:latin typeface="Calibri" panose="020F0502020204030204"/>
                </a:rPr>
                <a:t>ADAC</a:t>
              </a:r>
              <a:endParaRPr lang="pl-PL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FDF34CC-2239-0AC5-DA69-CAAB21C940F7}"/>
                </a:ext>
              </a:extLst>
            </p:cNvPr>
            <p:cNvSpPr/>
            <p:nvPr/>
          </p:nvSpPr>
          <p:spPr>
            <a:xfrm>
              <a:off x="2944710" y="1657366"/>
              <a:ext cx="1930400" cy="1930400"/>
            </a:xfrm>
            <a:prstGeom prst="rect">
              <a:avLst/>
            </a:prstGeom>
            <a:solidFill>
              <a:srgbClr val="FAA7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B5D1B0C-28B5-2B22-0E29-E4EB0D25A189}"/>
                </a:ext>
              </a:extLst>
            </p:cNvPr>
            <p:cNvSpPr txBox="1"/>
            <p:nvPr/>
          </p:nvSpPr>
          <p:spPr>
            <a:xfrm>
              <a:off x="3130977" y="2451750"/>
              <a:ext cx="1557866" cy="341632"/>
            </a:xfrm>
            <a:prstGeom prst="rect">
              <a:avLst/>
            </a:prstGeom>
            <a:noFill/>
          </p:spPr>
          <p:txBody>
            <a:bodyPr wrap="square" anchor="ctr" anchorCtr="0">
              <a:sp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hr-HR" b="1" dirty="0">
                  <a:solidFill>
                    <a:prstClr val="white"/>
                  </a:solidFill>
                  <a:latin typeface="Calibri" panose="020F0502020204030204"/>
                </a:rPr>
                <a:t>TUI</a:t>
              </a:r>
              <a:endParaRPr lang="it-IT" b="1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F8480CF-8C40-AD28-8626-7966B06BFCC2}"/>
                </a:ext>
              </a:extLst>
            </p:cNvPr>
            <p:cNvSpPr/>
            <p:nvPr/>
          </p:nvSpPr>
          <p:spPr>
            <a:xfrm>
              <a:off x="5335534" y="1657366"/>
              <a:ext cx="1930400" cy="1930400"/>
            </a:xfrm>
            <a:prstGeom prst="rect">
              <a:avLst/>
            </a:prstGeom>
            <a:solidFill>
              <a:srgbClr val="8497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82C2C21-E2B1-8AA7-F890-38EDBFCABE8D}"/>
                </a:ext>
              </a:extLst>
            </p:cNvPr>
            <p:cNvSpPr txBox="1"/>
            <p:nvPr/>
          </p:nvSpPr>
          <p:spPr>
            <a:xfrm>
              <a:off x="5521801" y="2451750"/>
              <a:ext cx="1557866" cy="341632"/>
            </a:xfrm>
            <a:prstGeom prst="rect">
              <a:avLst/>
            </a:prstGeom>
            <a:noFill/>
          </p:spPr>
          <p:txBody>
            <a:bodyPr wrap="square" anchor="ctr" anchorCtr="0">
              <a:sp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b="1" dirty="0">
                  <a:solidFill>
                    <a:prstClr val="white"/>
                  </a:solidFill>
                  <a:latin typeface="Calibri" panose="020F0502020204030204"/>
                </a:rPr>
                <a:t>FTI</a:t>
              </a:r>
            </a:p>
          </p:txBody>
        </p: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38D6EA5F-544F-B87C-1C9C-F15F8F2063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89090" y="2554751"/>
              <a:ext cx="232464" cy="126035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FE3D97F-7842-65C4-44DF-16B0DC4D192F}"/>
              </a:ext>
            </a:extLst>
          </p:cNvPr>
          <p:cNvGrpSpPr/>
          <p:nvPr/>
        </p:nvGrpSpPr>
        <p:grpSpPr>
          <a:xfrm>
            <a:off x="553886" y="4175373"/>
            <a:ext cx="6712047" cy="1930400"/>
            <a:chOff x="553887" y="1657366"/>
            <a:chExt cx="6712047" cy="193040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0AC5847-9894-20B6-452B-DB84ADCB0D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595838" y="2554751"/>
              <a:ext cx="232464" cy="126035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B27E677-1E87-F0A5-3EE1-F45A71946F52}"/>
                </a:ext>
              </a:extLst>
            </p:cNvPr>
            <p:cNvSpPr/>
            <p:nvPr/>
          </p:nvSpPr>
          <p:spPr>
            <a:xfrm>
              <a:off x="553887" y="1657366"/>
              <a:ext cx="1930400" cy="1930400"/>
            </a:xfrm>
            <a:prstGeom prst="rect">
              <a:avLst/>
            </a:prstGeom>
            <a:solidFill>
              <a:srgbClr val="0037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3973D26-4CA4-1B0E-6D64-08FD41DDD31D}"/>
                </a:ext>
              </a:extLst>
            </p:cNvPr>
            <p:cNvSpPr txBox="1"/>
            <p:nvPr/>
          </p:nvSpPr>
          <p:spPr>
            <a:xfrm>
              <a:off x="740154" y="2327101"/>
              <a:ext cx="1557866" cy="590931"/>
            </a:xfrm>
            <a:prstGeom prst="rect">
              <a:avLst/>
            </a:prstGeom>
            <a:noFill/>
          </p:spPr>
          <p:txBody>
            <a:bodyPr wrap="square" anchor="ctr" anchorCtr="0">
              <a:sp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hr-HR" b="1" dirty="0">
                  <a:solidFill>
                    <a:prstClr val="white"/>
                  </a:solidFill>
                  <a:latin typeface="Calibri" panose="020F0502020204030204"/>
                </a:rPr>
                <a:t>DER TOURISTIK</a:t>
              </a:r>
              <a:endParaRPr lang="it-IT" b="1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1DBB9AC-162D-4A8E-C74B-74DBEBA54D07}"/>
                </a:ext>
              </a:extLst>
            </p:cNvPr>
            <p:cNvSpPr/>
            <p:nvPr/>
          </p:nvSpPr>
          <p:spPr>
            <a:xfrm>
              <a:off x="2944710" y="1657366"/>
              <a:ext cx="1930400" cy="1930400"/>
            </a:xfrm>
            <a:prstGeom prst="rect">
              <a:avLst/>
            </a:prstGeom>
            <a:solidFill>
              <a:srgbClr val="FAA7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E7C5AA9-BE75-FEF5-5331-9C4D8B2F08E9}"/>
                </a:ext>
              </a:extLst>
            </p:cNvPr>
            <p:cNvSpPr txBox="1"/>
            <p:nvPr/>
          </p:nvSpPr>
          <p:spPr>
            <a:xfrm>
              <a:off x="3130977" y="2451750"/>
              <a:ext cx="1557866" cy="341632"/>
            </a:xfrm>
            <a:prstGeom prst="rect">
              <a:avLst/>
            </a:prstGeom>
            <a:noFill/>
          </p:spPr>
          <p:txBody>
            <a:bodyPr wrap="square" anchor="ctr" anchorCtr="0">
              <a:sp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hr-HR" b="1" dirty="0">
                  <a:solidFill>
                    <a:prstClr val="white"/>
                  </a:solidFill>
                  <a:latin typeface="Calibri" panose="020F0502020204030204"/>
                </a:rPr>
                <a:t>I.D. Riva </a:t>
              </a:r>
              <a:r>
                <a:rPr lang="hr-HR" b="1" dirty="0" err="1">
                  <a:solidFill>
                    <a:prstClr val="white"/>
                  </a:solidFill>
                  <a:latin typeface="Calibri" panose="020F0502020204030204"/>
                </a:rPr>
                <a:t>Tours</a:t>
              </a:r>
              <a:endParaRPr lang="it-IT" b="1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9D8A24F-52B4-DC71-6906-FDB7E3E28CE2}"/>
                </a:ext>
              </a:extLst>
            </p:cNvPr>
            <p:cNvSpPr/>
            <p:nvPr/>
          </p:nvSpPr>
          <p:spPr>
            <a:xfrm>
              <a:off x="5335534" y="1657366"/>
              <a:ext cx="1930400" cy="1930400"/>
            </a:xfrm>
            <a:prstGeom prst="rect">
              <a:avLst/>
            </a:prstGeom>
            <a:solidFill>
              <a:srgbClr val="8497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2061B31-E76C-1A76-54F9-5B7B310E6450}"/>
                </a:ext>
              </a:extLst>
            </p:cNvPr>
            <p:cNvSpPr txBox="1"/>
            <p:nvPr/>
          </p:nvSpPr>
          <p:spPr>
            <a:xfrm>
              <a:off x="5521801" y="2451750"/>
              <a:ext cx="1557866" cy="341632"/>
            </a:xfrm>
            <a:prstGeom prst="rect">
              <a:avLst/>
            </a:prstGeom>
            <a:noFill/>
          </p:spPr>
          <p:txBody>
            <a:bodyPr wrap="square" anchor="ctr" anchorCtr="0">
              <a:spAutoFit/>
            </a:bodyPr>
            <a:lstStyle/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pl-PL" b="1" dirty="0">
                  <a:solidFill>
                    <a:prstClr val="white"/>
                  </a:solidFill>
                  <a:latin typeface="Calibri" panose="020F0502020204030204"/>
                </a:rPr>
                <a:t>AIRLINES</a:t>
              </a: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0EC431B1-7574-EF6C-2B9B-0127D2A5BB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89090" y="2554751"/>
              <a:ext cx="232464" cy="126035"/>
            </a:xfrm>
            <a:prstGeom prst="rect">
              <a:avLst/>
            </a:prstGeom>
          </p:spPr>
        </p:pic>
      </p:grpSp>
      <p:pic>
        <p:nvPicPr>
          <p:cNvPr id="29" name="Graphic 28">
            <a:extLst>
              <a:ext uri="{FF2B5EF4-FFF2-40B4-BE49-F238E27FC236}">
                <a16:creationId xmlns:a16="http://schemas.microsoft.com/office/drawing/2014/main" id="{6CE16B4F-65BF-43D3-4BA8-0E93D895AD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494800" y="6339600"/>
            <a:ext cx="576263" cy="352425"/>
          </a:xfrm>
          <a:prstGeom prst="rect">
            <a:avLst/>
          </a:prstGeom>
          <a:effectLst/>
        </p:spPr>
      </p:pic>
      <p:sp>
        <p:nvSpPr>
          <p:cNvPr id="30" name="CuadroTexto 7">
            <a:extLst>
              <a:ext uri="{FF2B5EF4-FFF2-40B4-BE49-F238E27FC236}">
                <a16:creationId xmlns:a16="http://schemas.microsoft.com/office/drawing/2014/main" id="{9D7879CE-D741-E860-55FC-C5EFC86FBA2B}"/>
              </a:ext>
            </a:extLst>
          </p:cNvPr>
          <p:cNvSpPr txBox="1"/>
          <p:nvPr/>
        </p:nvSpPr>
        <p:spPr>
          <a:xfrm>
            <a:off x="11517888" y="6374646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1100" b="1" dirty="0">
                <a:solidFill>
                  <a:srgbClr val="003764"/>
                </a:solidFill>
                <a:latin typeface="Calibri"/>
                <a:cs typeface="Calibri"/>
              </a:rPr>
              <a:t>7</a:t>
            </a:r>
            <a:endParaRPr lang="es-ES" sz="1100" b="1" dirty="0">
              <a:solidFill>
                <a:srgbClr val="003764"/>
              </a:solidFill>
              <a:latin typeface="Calibri"/>
              <a:cs typeface="Calibri"/>
            </a:endParaRPr>
          </a:p>
        </p:txBody>
      </p:sp>
      <p:sp>
        <p:nvSpPr>
          <p:cNvPr id="31" name="Flowchart: Process 30">
            <a:extLst>
              <a:ext uri="{FF2B5EF4-FFF2-40B4-BE49-F238E27FC236}">
                <a16:creationId xmlns:a16="http://schemas.microsoft.com/office/drawing/2014/main" id="{0A8E071C-B5E7-A2E4-0FF4-FE4E56B1B8B1}"/>
              </a:ext>
            </a:extLst>
          </p:cNvPr>
          <p:cNvSpPr/>
          <p:nvPr/>
        </p:nvSpPr>
        <p:spPr>
          <a:xfrm>
            <a:off x="8686634" y="1386233"/>
            <a:ext cx="2953083" cy="655523"/>
          </a:xfrm>
          <a:prstGeom prst="flowChartProcess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AA71A"/>
                </a:solidFill>
              </a:rPr>
              <a:t>Results of cooperation</a:t>
            </a:r>
            <a:endParaRPr lang="hr-HR" b="1" dirty="0">
              <a:solidFill>
                <a:srgbClr val="FAA71A"/>
              </a:solidFill>
            </a:endParaRPr>
          </a:p>
          <a:p>
            <a:pPr algn="ctr"/>
            <a:r>
              <a:rPr lang="en-US" b="1" dirty="0">
                <a:solidFill>
                  <a:srgbClr val="FAA71A"/>
                </a:solidFill>
              </a:rPr>
              <a:t>and other activities:</a:t>
            </a:r>
          </a:p>
        </p:txBody>
      </p:sp>
      <p:sp>
        <p:nvSpPr>
          <p:cNvPr id="32" name="Flowchart: Process 31">
            <a:extLst>
              <a:ext uri="{FF2B5EF4-FFF2-40B4-BE49-F238E27FC236}">
                <a16:creationId xmlns:a16="http://schemas.microsoft.com/office/drawing/2014/main" id="{106D1BE7-2F90-EF4B-C0FE-5D72A207150D}"/>
              </a:ext>
            </a:extLst>
          </p:cNvPr>
          <p:cNvSpPr/>
          <p:nvPr/>
        </p:nvSpPr>
        <p:spPr>
          <a:xfrm>
            <a:off x="8619690" y="1988725"/>
            <a:ext cx="3086970" cy="655523"/>
          </a:xfrm>
          <a:prstGeom prst="flowChartProcess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1. </a:t>
            </a:r>
            <a:r>
              <a:rPr lang="en-US" dirty="0"/>
              <a:t>Croatia in the TOP 10 foreign destinations for Germans</a:t>
            </a:r>
          </a:p>
        </p:txBody>
      </p:sp>
      <p:sp>
        <p:nvSpPr>
          <p:cNvPr id="33" name="Flowchart: Process 32">
            <a:extLst>
              <a:ext uri="{FF2B5EF4-FFF2-40B4-BE49-F238E27FC236}">
                <a16:creationId xmlns:a16="http://schemas.microsoft.com/office/drawing/2014/main" id="{9D0F2D77-A8E4-4C08-1AD5-842187D579D0}"/>
              </a:ext>
            </a:extLst>
          </p:cNvPr>
          <p:cNvSpPr/>
          <p:nvPr/>
        </p:nvSpPr>
        <p:spPr>
          <a:xfrm>
            <a:off x="8619690" y="2724565"/>
            <a:ext cx="3086970" cy="555656"/>
          </a:xfrm>
          <a:prstGeom prst="flowChartProcess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2. </a:t>
            </a:r>
            <a:r>
              <a:rPr lang="en-US" dirty="0"/>
              <a:t>Potential for further growth</a:t>
            </a:r>
          </a:p>
        </p:txBody>
      </p:sp>
      <p:sp>
        <p:nvSpPr>
          <p:cNvPr id="34" name="Flowchart: Process 33">
            <a:extLst>
              <a:ext uri="{FF2B5EF4-FFF2-40B4-BE49-F238E27FC236}">
                <a16:creationId xmlns:a16="http://schemas.microsoft.com/office/drawing/2014/main" id="{78728D8C-8092-1973-6191-ACC7AE2027F5}"/>
              </a:ext>
            </a:extLst>
          </p:cNvPr>
          <p:cNvSpPr/>
          <p:nvPr/>
        </p:nvSpPr>
        <p:spPr>
          <a:xfrm>
            <a:off x="8598810" y="3359498"/>
            <a:ext cx="3128730" cy="655523"/>
          </a:xfrm>
          <a:prstGeom prst="flowChartProcess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3. </a:t>
            </a:r>
            <a:r>
              <a:rPr lang="en-US" dirty="0"/>
              <a:t>Better understanding of Croatian tourism brand growth </a:t>
            </a:r>
          </a:p>
        </p:txBody>
      </p:sp>
      <p:sp>
        <p:nvSpPr>
          <p:cNvPr id="35" name="Flowchart: Process 34">
            <a:extLst>
              <a:ext uri="{FF2B5EF4-FFF2-40B4-BE49-F238E27FC236}">
                <a16:creationId xmlns:a16="http://schemas.microsoft.com/office/drawing/2014/main" id="{AEA83307-46B3-83C6-31C9-D04B852EB5E8}"/>
              </a:ext>
            </a:extLst>
          </p:cNvPr>
          <p:cNvSpPr/>
          <p:nvPr/>
        </p:nvSpPr>
        <p:spPr>
          <a:xfrm>
            <a:off x="8436926" y="4034879"/>
            <a:ext cx="3452498" cy="655523"/>
          </a:xfrm>
          <a:prstGeom prst="flowChartProcess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4. </a:t>
            </a:r>
            <a:r>
              <a:rPr lang="en-US" dirty="0"/>
              <a:t>Croatia is a great</a:t>
            </a:r>
            <a:r>
              <a:rPr lang="hr-HR" dirty="0"/>
              <a:t> </a:t>
            </a:r>
            <a:r>
              <a:rPr lang="en-US" dirty="0"/>
              <a:t>car destination</a:t>
            </a:r>
          </a:p>
        </p:txBody>
      </p:sp>
      <p:sp>
        <p:nvSpPr>
          <p:cNvPr id="36" name="Flowchart: Process 35">
            <a:extLst>
              <a:ext uri="{FF2B5EF4-FFF2-40B4-BE49-F238E27FC236}">
                <a16:creationId xmlns:a16="http://schemas.microsoft.com/office/drawing/2014/main" id="{FF5E1BEA-16F8-3D53-4AE4-8090AFF010CA}"/>
              </a:ext>
            </a:extLst>
          </p:cNvPr>
          <p:cNvSpPr/>
          <p:nvPr/>
        </p:nvSpPr>
        <p:spPr>
          <a:xfrm>
            <a:off x="8767884" y="4707556"/>
            <a:ext cx="2790583" cy="655523"/>
          </a:xfrm>
          <a:prstGeom prst="flowChartProcess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5. </a:t>
            </a:r>
            <a:r>
              <a:rPr lang="en-US" dirty="0"/>
              <a:t>Continuous strengthening of airlines</a:t>
            </a:r>
          </a:p>
        </p:txBody>
      </p:sp>
      <p:sp>
        <p:nvSpPr>
          <p:cNvPr id="37" name="Flowchart: Process 36">
            <a:extLst>
              <a:ext uri="{FF2B5EF4-FFF2-40B4-BE49-F238E27FC236}">
                <a16:creationId xmlns:a16="http://schemas.microsoft.com/office/drawing/2014/main" id="{C1D8737D-F466-DFCF-BCC4-6F50C76AFF03}"/>
              </a:ext>
            </a:extLst>
          </p:cNvPr>
          <p:cNvSpPr/>
          <p:nvPr/>
        </p:nvSpPr>
        <p:spPr>
          <a:xfrm>
            <a:off x="8613360" y="5643698"/>
            <a:ext cx="3099631" cy="655523"/>
          </a:xfrm>
          <a:prstGeom prst="flowChartProcess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6. </a:t>
            </a:r>
            <a:r>
              <a:rPr lang="en-US" dirty="0"/>
              <a:t>Strengthening </a:t>
            </a:r>
            <a:r>
              <a:rPr lang="hr-HR" dirty="0"/>
              <a:t>our</a:t>
            </a:r>
            <a:r>
              <a:rPr lang="en-US" dirty="0"/>
              <a:t> network of partners (tour operators, agencies, airlines)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AFBF660-4289-6231-5E40-EC3F0A390E64}"/>
              </a:ext>
            </a:extLst>
          </p:cNvPr>
          <p:cNvCxnSpPr>
            <a:cxnSpLocks/>
          </p:cNvCxnSpPr>
          <p:nvPr/>
        </p:nvCxnSpPr>
        <p:spPr>
          <a:xfrm>
            <a:off x="8453175" y="4104175"/>
            <a:ext cx="3420000" cy="0"/>
          </a:xfrm>
          <a:prstGeom prst="line">
            <a:avLst/>
          </a:prstGeom>
          <a:ln w="12700">
            <a:solidFill>
              <a:srgbClr val="FAA7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793264E-0DC8-A0EE-4542-FE26964F3534}"/>
              </a:ext>
            </a:extLst>
          </p:cNvPr>
          <p:cNvCxnSpPr>
            <a:cxnSpLocks/>
          </p:cNvCxnSpPr>
          <p:nvPr/>
        </p:nvCxnSpPr>
        <p:spPr>
          <a:xfrm>
            <a:off x="8453175" y="3284377"/>
            <a:ext cx="3420000" cy="0"/>
          </a:xfrm>
          <a:prstGeom prst="line">
            <a:avLst/>
          </a:prstGeom>
          <a:ln w="12700">
            <a:solidFill>
              <a:srgbClr val="FAA7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37627BF-E6FF-897A-9319-B0B1D89878D1}"/>
              </a:ext>
            </a:extLst>
          </p:cNvPr>
          <p:cNvCxnSpPr>
            <a:cxnSpLocks/>
          </p:cNvCxnSpPr>
          <p:nvPr/>
        </p:nvCxnSpPr>
        <p:spPr>
          <a:xfrm>
            <a:off x="8453175" y="2732810"/>
            <a:ext cx="3420000" cy="0"/>
          </a:xfrm>
          <a:prstGeom prst="line">
            <a:avLst/>
          </a:prstGeom>
          <a:ln w="12700">
            <a:solidFill>
              <a:srgbClr val="FAA7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EBC38805-CA53-6163-23AA-4F2FBB871389}"/>
              </a:ext>
            </a:extLst>
          </p:cNvPr>
          <p:cNvCxnSpPr>
            <a:cxnSpLocks/>
          </p:cNvCxnSpPr>
          <p:nvPr/>
        </p:nvCxnSpPr>
        <p:spPr>
          <a:xfrm>
            <a:off x="8453175" y="4650393"/>
            <a:ext cx="3420000" cy="0"/>
          </a:xfrm>
          <a:prstGeom prst="line">
            <a:avLst/>
          </a:prstGeom>
          <a:ln w="12700">
            <a:solidFill>
              <a:srgbClr val="FAA7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38216661-5DCC-F158-7C6E-62ED2627B703}"/>
              </a:ext>
            </a:extLst>
          </p:cNvPr>
          <p:cNvCxnSpPr>
            <a:cxnSpLocks/>
          </p:cNvCxnSpPr>
          <p:nvPr/>
        </p:nvCxnSpPr>
        <p:spPr>
          <a:xfrm>
            <a:off x="8453175" y="5451107"/>
            <a:ext cx="3420000" cy="0"/>
          </a:xfrm>
          <a:prstGeom prst="line">
            <a:avLst/>
          </a:prstGeom>
          <a:ln w="12700">
            <a:solidFill>
              <a:srgbClr val="FAA7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249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>
            <a:extLst>
              <a:ext uri="{FF2B5EF4-FFF2-40B4-BE49-F238E27FC236}">
                <a16:creationId xmlns:a16="http://schemas.microsoft.com/office/drawing/2014/main" id="{01872922-689F-0052-6CB8-E205EDE5F3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4221" b="17787"/>
          <a:stretch/>
        </p:blipFill>
        <p:spPr>
          <a:xfrm>
            <a:off x="6285656" y="4599091"/>
            <a:ext cx="5906343" cy="2258909"/>
          </a:xfrm>
          <a:prstGeom prst="rect">
            <a:avLst/>
          </a:prstGeom>
        </p:spPr>
      </p:pic>
      <p:sp>
        <p:nvSpPr>
          <p:cNvPr id="111" name="Rectangle 110">
            <a:extLst>
              <a:ext uri="{FF2B5EF4-FFF2-40B4-BE49-F238E27FC236}">
                <a16:creationId xmlns:a16="http://schemas.microsoft.com/office/drawing/2014/main" id="{CDD1502F-EC6F-608A-4722-B61CA2AFB857}"/>
              </a:ext>
            </a:extLst>
          </p:cNvPr>
          <p:cNvSpPr/>
          <p:nvPr/>
        </p:nvSpPr>
        <p:spPr>
          <a:xfrm>
            <a:off x="0" y="-1612"/>
            <a:ext cx="12192000" cy="850575"/>
          </a:xfrm>
          <a:prstGeom prst="rect">
            <a:avLst/>
          </a:prstGeom>
          <a:solidFill>
            <a:srgbClr val="003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2" name="Picture 111">
            <a:extLst>
              <a:ext uri="{FF2B5EF4-FFF2-40B4-BE49-F238E27FC236}">
                <a16:creationId xmlns:a16="http://schemas.microsoft.com/office/drawing/2014/main" id="{31CB6B1C-0F3D-F8F2-794A-DD1FFDB115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7108"/>
            <a:ext cx="12204000" cy="112830"/>
          </a:xfrm>
          <a:prstGeom prst="rect">
            <a:avLst/>
          </a:prstGeom>
        </p:spPr>
      </p:pic>
      <p:sp>
        <p:nvSpPr>
          <p:cNvPr id="5" name="CuadroTexto 3">
            <a:extLst>
              <a:ext uri="{FF2B5EF4-FFF2-40B4-BE49-F238E27FC236}">
                <a16:creationId xmlns:a16="http://schemas.microsoft.com/office/drawing/2014/main" id="{F717368D-7086-4114-9547-46FC953F6D81}"/>
              </a:ext>
            </a:extLst>
          </p:cNvPr>
          <p:cNvSpPr txBox="1"/>
          <p:nvPr/>
        </p:nvSpPr>
        <p:spPr>
          <a:xfrm>
            <a:off x="442349" y="246244"/>
            <a:ext cx="9823616" cy="413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70000"/>
              </a:lnSpc>
            </a:pPr>
            <a:r>
              <a:rPr lang="en-US" sz="2700" b="1">
                <a:solidFill>
                  <a:schemeClr val="bg1"/>
                </a:solidFill>
                <a:cs typeface="Calibri"/>
              </a:rPr>
              <a:t>Croatia Airlines – connection of Croatian and German destinations: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0E52D93C-C132-C217-A2BF-2638535FC4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9790859" y="-173029"/>
            <a:ext cx="2651311" cy="1767541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6CE16B4F-65BF-43D3-4BA8-0E93D895AD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494800" y="6339600"/>
            <a:ext cx="576263" cy="352425"/>
          </a:xfrm>
          <a:prstGeom prst="rect">
            <a:avLst/>
          </a:prstGeom>
          <a:effectLst/>
        </p:spPr>
      </p:pic>
      <p:sp>
        <p:nvSpPr>
          <p:cNvPr id="30" name="CuadroTexto 7">
            <a:extLst>
              <a:ext uri="{FF2B5EF4-FFF2-40B4-BE49-F238E27FC236}">
                <a16:creationId xmlns:a16="http://schemas.microsoft.com/office/drawing/2014/main" id="{9D7879CE-D741-E860-55FC-C5EFC86FBA2B}"/>
              </a:ext>
            </a:extLst>
          </p:cNvPr>
          <p:cNvSpPr txBox="1"/>
          <p:nvPr/>
        </p:nvSpPr>
        <p:spPr>
          <a:xfrm>
            <a:off x="11517888" y="6374646"/>
            <a:ext cx="256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1100" b="1" dirty="0">
                <a:solidFill>
                  <a:srgbClr val="003764"/>
                </a:solidFill>
                <a:latin typeface="Calibri"/>
                <a:cs typeface="Calibri"/>
              </a:rPr>
              <a:t>8</a:t>
            </a:r>
            <a:endParaRPr lang="es-ES" sz="1100" b="1" dirty="0">
              <a:solidFill>
                <a:srgbClr val="003764"/>
              </a:solidFill>
              <a:latin typeface="Calibri"/>
              <a:cs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A849D7-7FD0-825D-F40C-8E562B7B71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99091"/>
            <a:ext cx="6285657" cy="22589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2D82BD-464A-2413-D68C-AF7AA509ABCE}"/>
              </a:ext>
            </a:extLst>
          </p:cNvPr>
          <p:cNvSpPr txBox="1"/>
          <p:nvPr/>
        </p:nvSpPr>
        <p:spPr>
          <a:xfrm>
            <a:off x="6399666" y="6575028"/>
            <a:ext cx="30492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900" dirty="0">
                <a:solidFill>
                  <a:schemeClr val="bg1"/>
                </a:solidFill>
              </a:rPr>
              <a:t>© </a:t>
            </a:r>
            <a:r>
              <a:rPr lang="hr-HR" sz="900" dirty="0" err="1">
                <a:solidFill>
                  <a:schemeClr val="bg1"/>
                </a:solidFill>
              </a:rPr>
              <a:t>Colin</a:t>
            </a:r>
            <a:r>
              <a:rPr lang="hr-HR" sz="900" dirty="0">
                <a:solidFill>
                  <a:schemeClr val="bg1"/>
                </a:solidFill>
              </a:rPr>
              <a:t> Brown</a:t>
            </a:r>
            <a:endParaRPr lang="hr-HR" sz="9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A43E35-16C8-5FE7-F779-75F499D8B9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00" y="4551256"/>
            <a:ext cx="12204000" cy="1128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2DF662-C1E5-70C4-0AC0-D925ED0212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86" t="-95874"/>
          <a:stretch/>
        </p:blipFill>
        <p:spPr>
          <a:xfrm rot="5400000">
            <a:off x="5210270" y="5624444"/>
            <a:ext cx="2271710" cy="221005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E15BCD4F-62BF-5527-C5C9-7E1CBFAB4B8D}"/>
              </a:ext>
            </a:extLst>
          </p:cNvPr>
          <p:cNvGrpSpPr/>
          <p:nvPr/>
        </p:nvGrpSpPr>
        <p:grpSpPr>
          <a:xfrm>
            <a:off x="549559" y="1380597"/>
            <a:ext cx="9750026" cy="2700000"/>
            <a:chOff x="515939" y="1380597"/>
            <a:chExt cx="9750026" cy="2700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2EEBE91-10BE-C1C4-8A43-66C644E5ED55}"/>
                </a:ext>
              </a:extLst>
            </p:cNvPr>
            <p:cNvSpPr/>
            <p:nvPr/>
          </p:nvSpPr>
          <p:spPr>
            <a:xfrm>
              <a:off x="515939" y="1380597"/>
              <a:ext cx="2246311" cy="2700000"/>
            </a:xfrm>
            <a:prstGeom prst="rect">
              <a:avLst/>
            </a:prstGeom>
            <a:solidFill>
              <a:srgbClr val="55C2DB"/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b="1" dirty="0"/>
                <a:t>Bavaria</a:t>
              </a:r>
              <a:r>
                <a:rPr lang="hr-HR" b="1" dirty="0"/>
                <a:t> </a:t>
              </a:r>
              <a:r>
                <a:rPr lang="en-US" b="1" dirty="0"/>
                <a:t>˂˃ Croatia</a:t>
              </a:r>
            </a:p>
            <a:p>
              <a:pPr algn="ctr">
                <a:spcBef>
                  <a:spcPts val="1000"/>
                </a:spcBef>
              </a:pPr>
              <a:r>
                <a:rPr lang="en-US" sz="1600" b="1" dirty="0"/>
                <a:t>München</a:t>
              </a:r>
              <a:r>
                <a:rPr lang="en-US" sz="1600" dirty="0"/>
                <a:t>: </a:t>
              </a:r>
            </a:p>
            <a:p>
              <a:pPr algn="ctr"/>
              <a:r>
                <a:rPr lang="en-US" sz="1600" dirty="0"/>
                <a:t>Zagreb</a:t>
              </a:r>
            </a:p>
            <a:p>
              <a:pPr algn="ctr"/>
              <a:r>
                <a:rPr lang="en-US" sz="1600" dirty="0"/>
                <a:t>Split</a:t>
              </a:r>
            </a:p>
            <a:p>
              <a:pPr algn="ctr"/>
              <a:r>
                <a:rPr lang="en-US" sz="1600" dirty="0"/>
                <a:t>Dubrovnik</a:t>
              </a:r>
            </a:p>
            <a:p>
              <a:pPr algn="ctr"/>
              <a:r>
                <a:rPr lang="en-US" sz="1600" dirty="0"/>
                <a:t>Osijek</a:t>
              </a:r>
            </a:p>
            <a:p>
              <a:pPr algn="ctr"/>
              <a:r>
                <a:rPr lang="en-US" sz="1600" dirty="0"/>
                <a:t>Rijeka</a:t>
              </a:r>
            </a:p>
            <a:p>
              <a:pPr algn="ctr"/>
              <a:r>
                <a:rPr lang="en-US" sz="1600" dirty="0"/>
                <a:t>Bol (</a:t>
              </a:r>
              <a:r>
                <a:rPr lang="en-US" sz="1600" dirty="0" err="1"/>
                <a:t>Brač</a:t>
              </a:r>
              <a:r>
                <a:rPr lang="en-US" sz="1600" dirty="0"/>
                <a:t>) – new line</a:t>
              </a:r>
              <a:endParaRPr lang="hr-HR" sz="140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B663D7B-AD55-87F0-094C-985602679793}"/>
                </a:ext>
              </a:extLst>
            </p:cNvPr>
            <p:cNvSpPr/>
            <p:nvPr/>
          </p:nvSpPr>
          <p:spPr>
            <a:xfrm>
              <a:off x="3017177" y="1380597"/>
              <a:ext cx="2246311" cy="2700000"/>
            </a:xfrm>
            <a:prstGeom prst="rect">
              <a:avLst/>
            </a:prstGeom>
            <a:solidFill>
              <a:srgbClr val="55C2DB">
                <a:alpha val="70000"/>
              </a:srgbClr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b="1" dirty="0"/>
                <a:t>H</a:t>
              </a:r>
              <a:r>
                <a:rPr lang="hr-HR" b="1" dirty="0"/>
                <a:t>e</a:t>
              </a:r>
              <a:r>
                <a:rPr lang="en-US" b="1" dirty="0" err="1"/>
                <a:t>sse</a:t>
              </a:r>
              <a:r>
                <a:rPr lang="en-US" b="1" dirty="0"/>
                <a:t> ˂˃ Croatia</a:t>
              </a:r>
            </a:p>
            <a:p>
              <a:pPr algn="ctr">
                <a:spcBef>
                  <a:spcPts val="1000"/>
                </a:spcBef>
              </a:pPr>
              <a:r>
                <a:rPr lang="en-US" sz="1600" b="1" dirty="0"/>
                <a:t>Frankfurt: </a:t>
              </a:r>
            </a:p>
            <a:p>
              <a:pPr algn="ctr"/>
              <a:r>
                <a:rPr lang="en-US" sz="1600" dirty="0"/>
                <a:t>Zagreb</a:t>
              </a:r>
            </a:p>
            <a:p>
              <a:pPr algn="ctr"/>
              <a:r>
                <a:rPr lang="en-US" sz="1600" dirty="0"/>
                <a:t>Split</a:t>
              </a:r>
            </a:p>
            <a:p>
              <a:pPr algn="ctr"/>
              <a:r>
                <a:rPr lang="en-US" sz="1600" dirty="0"/>
                <a:t>Dubrovnik</a:t>
              </a:r>
              <a:endParaRPr lang="hr-HR" sz="1400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AC7E299-3563-7D40-40B2-0D253823F25E}"/>
                </a:ext>
              </a:extLst>
            </p:cNvPr>
            <p:cNvSpPr/>
            <p:nvPr/>
          </p:nvSpPr>
          <p:spPr>
            <a:xfrm>
              <a:off x="5518415" y="1380597"/>
              <a:ext cx="2246311" cy="2700000"/>
            </a:xfrm>
            <a:prstGeom prst="rect">
              <a:avLst/>
            </a:prstGeom>
            <a:solidFill>
              <a:srgbClr val="55C2DB"/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b="1" dirty="0"/>
                <a:t>Berlin ˂˃ Croatia</a:t>
              </a:r>
            </a:p>
            <a:p>
              <a:pPr algn="ctr">
                <a:spcBef>
                  <a:spcPts val="1000"/>
                </a:spcBef>
              </a:pPr>
              <a:r>
                <a:rPr lang="en-US" sz="1600" b="1" dirty="0"/>
                <a:t>Berlin: </a:t>
              </a:r>
              <a:r>
                <a:rPr lang="en-US" sz="1600" dirty="0"/>
                <a:t> </a:t>
              </a:r>
            </a:p>
            <a:p>
              <a:pPr algn="ctr"/>
              <a:r>
                <a:rPr lang="en-US" sz="1600" dirty="0"/>
                <a:t>Split</a:t>
              </a:r>
              <a:endParaRPr lang="hr-HR" sz="1600" dirty="0"/>
            </a:p>
            <a:p>
              <a:pPr algn="ctr"/>
              <a:endParaRPr lang="hr-HR" sz="1600" dirty="0"/>
            </a:p>
            <a:p>
              <a:pPr algn="ctr"/>
              <a:endParaRPr lang="hr-HR" sz="1400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BEB9336-D3CF-DCC6-E8DD-47D1F3BE8524}"/>
                </a:ext>
              </a:extLst>
            </p:cNvPr>
            <p:cNvSpPr/>
            <p:nvPr/>
          </p:nvSpPr>
          <p:spPr>
            <a:xfrm>
              <a:off x="8019654" y="1380597"/>
              <a:ext cx="2246311" cy="2700000"/>
            </a:xfrm>
            <a:prstGeom prst="rect">
              <a:avLst/>
            </a:prstGeom>
            <a:solidFill>
              <a:srgbClr val="55C2DB">
                <a:alpha val="70000"/>
              </a:srgbClr>
            </a:soli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n-US" b="1" dirty="0"/>
                <a:t>North Rhine-Westphalia</a:t>
              </a:r>
              <a:endParaRPr lang="hr-HR" b="1" dirty="0"/>
            </a:p>
            <a:p>
              <a:pPr algn="ctr"/>
              <a:r>
                <a:rPr lang="en-US" b="1" dirty="0"/>
                <a:t>˂˃ Croatia</a:t>
              </a:r>
            </a:p>
            <a:p>
              <a:pPr algn="ctr">
                <a:spcBef>
                  <a:spcPts val="1000"/>
                </a:spcBef>
              </a:pPr>
              <a:r>
                <a:rPr lang="en-US" sz="1600" b="1" dirty="0"/>
                <a:t>Düsseldorf: </a:t>
              </a:r>
              <a:r>
                <a:rPr lang="en-US" sz="1600" dirty="0"/>
                <a:t> </a:t>
              </a:r>
            </a:p>
            <a:p>
              <a:pPr algn="ctr"/>
              <a:r>
                <a:rPr lang="en-US" sz="1600" dirty="0"/>
                <a:t>Split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806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F9436F993E85F47B9C50DF8E1CF2380" ma:contentTypeVersion="13" ma:contentTypeDescription="Ein neues Dokument erstellen." ma:contentTypeScope="" ma:versionID="27b01268f715f1c0cd136684cfbb514a">
  <xsd:schema xmlns:xsd="http://www.w3.org/2001/XMLSchema" xmlns:xs="http://www.w3.org/2001/XMLSchema" xmlns:p="http://schemas.microsoft.com/office/2006/metadata/properties" xmlns:ns2="8fc5dbe4-26b2-4599-a99f-a92117bf5285" xmlns:ns3="32ea18d3-bca6-4d16-9797-f79c79b9a2b5" targetNamespace="http://schemas.microsoft.com/office/2006/metadata/properties" ma:root="true" ma:fieldsID="e4bbfdea32a9f99293f2d6fe7ebcaa42" ns2:_="" ns3:_="">
    <xsd:import namespace="8fc5dbe4-26b2-4599-a99f-a92117bf5285"/>
    <xsd:import namespace="32ea18d3-bca6-4d16-9797-f79c79b9a2b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c5dbe4-26b2-4599-a99f-a92117bf5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ildmarkierungen" ma:readOnly="false" ma:fieldId="{5cf76f15-5ced-4ddc-b409-7134ff3c332f}" ma:taxonomyMulti="true" ma:sspId="b3467573-91ac-4cea-90fe-d84ee3cebf0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ea18d3-bca6-4d16-9797-f79c79b9a2b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fc5dbe4-26b2-4599-a99f-a92117bf528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6AFE2AB-B37B-478E-A58F-F38EC882C0A4}"/>
</file>

<file path=customXml/itemProps2.xml><?xml version="1.0" encoding="utf-8"?>
<ds:datastoreItem xmlns:ds="http://schemas.openxmlformats.org/officeDocument/2006/customXml" ds:itemID="{8C81BD0A-4DE3-4234-9A56-98A0AD629751}"/>
</file>

<file path=customXml/itemProps3.xml><?xml version="1.0" encoding="utf-8"?>
<ds:datastoreItem xmlns:ds="http://schemas.openxmlformats.org/officeDocument/2006/customXml" ds:itemID="{86B0AB6B-0CAB-4884-8DBD-1653004E4E5A}"/>
</file>

<file path=docProps/app.xml><?xml version="1.0" encoding="utf-8"?>
<Properties xmlns="http://schemas.openxmlformats.org/officeDocument/2006/extended-properties" xmlns:vt="http://schemas.openxmlformats.org/officeDocument/2006/docPropsVTypes">
  <TotalTime>4448</TotalTime>
  <Words>715</Words>
  <Application>Microsoft Office PowerPoint</Application>
  <PresentationFormat>Widescreen</PresentationFormat>
  <Paragraphs>161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Zinka Kvakić</dc:creator>
  <cp:lastModifiedBy>Dario Trnka</cp:lastModifiedBy>
  <cp:revision>274</cp:revision>
  <cp:lastPrinted>2023-02-14T08:05:05Z</cp:lastPrinted>
  <dcterms:created xsi:type="dcterms:W3CDTF">2018-12-04T12:57:04Z</dcterms:created>
  <dcterms:modified xsi:type="dcterms:W3CDTF">2023-02-14T08:09:08Z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0x010100CF9436F993E85F47B9C50DF8E1CF2380</vt:lpwstr>
  </property>
</Properties>
</file>